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</p:sldMasterIdLst>
  <p:sldIdLst>
    <p:sldId id="302" r:id="rId3"/>
    <p:sldId id="326" r:id="rId4"/>
    <p:sldId id="288" r:id="rId5"/>
    <p:sldId id="327" r:id="rId6"/>
    <p:sldId id="328" r:id="rId7"/>
    <p:sldId id="325" r:id="rId8"/>
    <p:sldId id="281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838B"/>
    <a:srgbClr val="FF7C80"/>
    <a:srgbClr val="EB6B77"/>
    <a:srgbClr val="F75A03"/>
    <a:srgbClr val="4E52E4"/>
    <a:srgbClr val="FEC7A8"/>
    <a:srgbClr val="B5457D"/>
    <a:srgbClr val="F3E7EA"/>
    <a:srgbClr val="3366FF"/>
    <a:srgbClr val="FFE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532" autoAdjust="0"/>
  </p:normalViewPr>
  <p:slideViewPr>
    <p:cSldViewPr>
      <p:cViewPr varScale="1">
        <p:scale>
          <a:sx n="81" d="100"/>
          <a:sy n="81" d="100"/>
        </p:scale>
        <p:origin x="-105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24" y="59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OGRFOPDC\public\&#1055;&#1077;&#1088;&#1077;&#1089;&#1099;&#1083;&#1082;&#1072;\&#1054;&#1058;&#1063;&#1045;&#1058;&#1067;\2018%20&#1075;&#1086;&#1076;\9%20&#1084;&#1077;&#1089;&#1103;&#1094;&#1077;&#1074;\&#1055;&#1088;&#1077;&#1079;&#1077;&#1085;&#1090;&#1072;&#1094;&#1080;&#1103;\&#1050;%20&#1087;&#1088;&#1077;&#1079;&#1077;&#1085;&#1090;&#1072;&#1094;&#1080;&#1080;%20&#1089;&#1083;&#1072;&#1081;&#1076;&#1099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tatjana.kravchenko.KOSTRFO\Documents\&#1080;&#1090;&#1086;&#1075;&#1086;&#1074;&#1099;&#1081;%20&#1080;&#1089;&#1087;&#1086;&#1083;&#1082;&#1086;&#1084;\&#1089;&#1083;&#1072;&#1081;&#1076;%20&#1050;&#1088;&#1077;&#1076;&#1080;&#1090;&#1086;&#1088;&#1089;&#1082;&#1072;&#1103;%20&#1079;-&#1090;&#110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'слайд 2'!$B$1</c:f>
              <c:strCache>
                <c:ptCount val="1"/>
                <c:pt idx="0">
                  <c:v>доходы, тыс. рублей</c:v>
                </c:pt>
              </c:strCache>
            </c:strRef>
          </c:tx>
          <c:spPr>
            <a:solidFill>
              <a:srgbClr val="3366FF"/>
            </a:solidFill>
          </c:spPr>
          <c:invertIfNegative val="0"/>
          <c:dLbls>
            <c:dLbl>
              <c:idx val="0"/>
              <c:layout>
                <c:manualLayout>
                  <c:x val="-6.3556501730038005E-3"/>
                  <c:y val="-4.44299842920764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9ED-4AE0-A8A0-6617B14C39A3}"/>
                </c:ext>
              </c:extLst>
            </c:dLbl>
            <c:dLbl>
              <c:idx val="1"/>
              <c:layout>
                <c:manualLayout>
                  <c:x val="7.9445627162547505E-3"/>
                  <c:y val="-3.33224882190573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9ED-4AE0-A8A0-6617B14C39A3}"/>
                </c:ext>
              </c:extLst>
            </c:dLbl>
            <c:dLbl>
              <c:idx val="2"/>
              <c:layout>
                <c:manualLayout>
                  <c:x val="-1.747803797576045E-2"/>
                  <c:y val="-4.4429109686086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9ED-4AE0-A8A0-6617B14C39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'слайд 2'!$A$2:$A$4</c:f>
              <c:strCache>
                <c:ptCount val="3"/>
                <c:pt idx="0">
                  <c:v>Исполнено за 9 месяцев 2020  </c:v>
                </c:pt>
                <c:pt idx="1">
                  <c:v>Исполнено за 9 месяцев 2021</c:v>
                </c:pt>
                <c:pt idx="2">
                  <c:v>  дефицит (-), профицит (+)</c:v>
                </c:pt>
              </c:strCache>
            </c:strRef>
          </c:cat>
          <c:val>
            <c:numRef>
              <c:f>'слайд 2'!$B$2:$B$4</c:f>
              <c:numCache>
                <c:formatCode>#,##0.0_ ;\-#,##0.0\ </c:formatCode>
                <c:ptCount val="3"/>
                <c:pt idx="0">
                  <c:v>30556.5</c:v>
                </c:pt>
                <c:pt idx="1">
                  <c:v>34889.699999999997</c:v>
                </c:pt>
                <c:pt idx="2">
                  <c:v>-280.59999999999854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9ED-4AE0-A8A0-6617B14C39A3}"/>
            </c:ext>
          </c:extLst>
        </c:ser>
        <c:ser>
          <c:idx val="1"/>
          <c:order val="1"/>
          <c:tx>
            <c:strRef>
              <c:f>'слайд 2'!$C$1</c:f>
              <c:strCache>
                <c:ptCount val="1"/>
                <c:pt idx="0">
                  <c:v>расходы, тыс. рублей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Lbls>
            <c:dLbl>
              <c:idx val="0"/>
              <c:layout>
                <c:manualLayout>
                  <c:x val="3.8133901038022805E-2"/>
                  <c:y val="-5.2760606346840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9ED-4AE0-A8A0-6617B14C39A3}"/>
                </c:ext>
              </c:extLst>
            </c:dLbl>
            <c:dLbl>
              <c:idx val="1"/>
              <c:layout>
                <c:manualLayout>
                  <c:x val="4.7667376297528506E-2"/>
                  <c:y val="-3.6099580888809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9ED-4AE0-A8A0-6617B14C39A3}"/>
                </c:ext>
              </c:extLst>
            </c:dLbl>
            <c:dLbl>
              <c:idx val="2"/>
              <c:layout>
                <c:manualLayout>
                  <c:x val="5.0845076272806641E-2"/>
                  <c:y val="-3.88762362555668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9ED-4AE0-A8A0-6617B14C39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'слайд 2'!$A$2:$A$4</c:f>
              <c:strCache>
                <c:ptCount val="3"/>
                <c:pt idx="0">
                  <c:v>Исполнено за 9 месяцев 2020  </c:v>
                </c:pt>
                <c:pt idx="1">
                  <c:v>Исполнено за 9 месяцев 2021</c:v>
                </c:pt>
                <c:pt idx="2">
                  <c:v>  дефицит (-), профицит (+)</c:v>
                </c:pt>
              </c:strCache>
            </c:strRef>
          </c:cat>
          <c:val>
            <c:numRef>
              <c:f>'слайд 2'!$C$2:$C$4</c:f>
              <c:numCache>
                <c:formatCode>#,##0.0_ ;\-#,##0.0\ </c:formatCode>
                <c:ptCount val="3"/>
                <c:pt idx="0">
                  <c:v>30837.1</c:v>
                </c:pt>
                <c:pt idx="1">
                  <c:v>35779.1</c:v>
                </c:pt>
                <c:pt idx="2">
                  <c:v>-889.40000000000146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69ED-4AE0-A8A0-6617B14C39A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91235584"/>
        <c:axId val="191237120"/>
        <c:axId val="0"/>
      </c:bar3DChart>
      <c:catAx>
        <c:axId val="1912355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aseline="0">
                <a:latin typeface="Times New Roman" pitchFamily="18" charset="0"/>
              </a:defRPr>
            </a:pPr>
            <a:endParaRPr lang="ru-RU"/>
          </a:p>
        </c:txPr>
        <c:crossAx val="191237120"/>
        <c:crosses val="autoZero"/>
        <c:auto val="1"/>
        <c:lblAlgn val="ctr"/>
        <c:lblOffset val="100"/>
        <c:noMultiLvlLbl val="0"/>
      </c:catAx>
      <c:valAx>
        <c:axId val="191237120"/>
        <c:scaling>
          <c:orientation val="minMax"/>
        </c:scaling>
        <c:delete val="0"/>
        <c:axPos val="l"/>
        <c:numFmt formatCode="#,##0.0_ ;\-#,##0.0\ " sourceLinked="1"/>
        <c:majorTickMark val="none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9123558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482368"/>
        <c:axId val="135410432"/>
      </c:barChart>
      <c:catAx>
        <c:axId val="135482368"/>
        <c:scaling>
          <c:orientation val="minMax"/>
        </c:scaling>
        <c:delete val="0"/>
        <c:axPos val="b"/>
        <c:majorTickMark val="out"/>
        <c:minorTickMark val="none"/>
        <c:tickLblPos val="nextTo"/>
        <c:crossAx val="135410432"/>
        <c:crosses val="autoZero"/>
        <c:auto val="1"/>
        <c:lblAlgn val="ctr"/>
        <c:lblOffset val="100"/>
        <c:noMultiLvlLbl val="0"/>
      </c:catAx>
      <c:valAx>
        <c:axId val="135410432"/>
        <c:scaling>
          <c:orientation val="minMax"/>
        </c:scaling>
        <c:delete val="1"/>
        <c:axPos val="l"/>
        <c:majorGridlines/>
        <c:numFmt formatCode="#,##0.0" sourceLinked="1"/>
        <c:majorTickMark val="out"/>
        <c:minorTickMark val="none"/>
        <c:tickLblPos val="nextTo"/>
        <c:crossAx val="1354823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5"/>
      <c:rotY val="20"/>
      <c:depthPercent val="11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521801767016777E-2"/>
          <c:y val="6.3572460018388496E-2"/>
          <c:w val="0.6249025609176394"/>
          <c:h val="0.55383838629802173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b"/>
      <c:layout>
        <c:manualLayout>
          <c:xMode val="edge"/>
          <c:yMode val="edge"/>
          <c:x val="0.10143715816639681"/>
          <c:y val="0.65789284447846741"/>
          <c:w val="0.72886858199726445"/>
          <c:h val="0.3260481633563046"/>
        </c:manualLayout>
      </c:layout>
      <c:overlay val="0"/>
      <c:txPr>
        <a:bodyPr/>
        <a:lstStyle/>
        <a:p>
          <a:pPr>
            <a:defRPr sz="13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5"/>
      <c:rotY val="20"/>
      <c:depthPercent val="11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6235627907171737E-2"/>
          <c:y val="0"/>
          <c:w val="0.73618549720890547"/>
          <c:h val="0.6520301016782001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EB6B77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B8B-470E-A3E9-246AEA737052}"/>
              </c:ext>
            </c:extLst>
          </c:dPt>
          <c:dPt>
            <c:idx val="1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B8B-470E-A3E9-246AEA737052}"/>
              </c:ext>
            </c:extLst>
          </c:dPt>
          <c:dPt>
            <c:idx val="2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B8B-470E-A3E9-246AEA737052}"/>
              </c:ext>
            </c:extLst>
          </c:dPt>
          <c:dPt>
            <c:idx val="3"/>
            <c:bubble3D val="0"/>
            <c:spPr>
              <a:solidFill>
                <a:schemeClr val="accent3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B8B-470E-A3E9-246AEA737052}"/>
              </c:ext>
            </c:extLst>
          </c:dPt>
          <c:dPt>
            <c:idx val="4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6B8B-470E-A3E9-246AEA737052}"/>
              </c:ext>
            </c:extLst>
          </c:dPt>
          <c:dPt>
            <c:idx val="5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6B8B-470E-A3E9-246AEA737052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ru-RU" dirty="0" smtClean="0"/>
                      <a:t>4,0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B8B-470E-A3E9-246AEA737052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31,3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B8B-470E-A3E9-246AEA737052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B8B-470E-A3E9-246AEA737052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B8B-470E-A3E9-246AEA737052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9,</a:t>
                    </a:r>
                    <a:r>
                      <a:rPr lang="ru-RU" dirty="0" smtClean="0"/>
                      <a:t>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B8B-470E-A3E9-246AEA737052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4,</a:t>
                    </a:r>
                    <a:r>
                      <a:rPr lang="ru-RU" dirty="0" smtClean="0"/>
                      <a:t>4</a:t>
                    </a:r>
                    <a:r>
                      <a:rPr lang="en-US" dirty="0" smtClean="0"/>
                      <a:t>%</a:t>
                    </a:r>
                  </a:p>
                  <a:p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6B8B-470E-A3E9-246AEA737052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6B8B-470E-A3E9-246AEA737052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0,</a:t>
                    </a:r>
                    <a:r>
                      <a:rPr lang="ru-RU" dirty="0" smtClean="0"/>
                      <a:t>1</a:t>
                    </a:r>
                    <a:r>
                      <a:rPr lang="en-US" dirty="0" smtClean="0"/>
                      <a:t>%</a:t>
                    </a:r>
                  </a:p>
                  <a:p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6B8B-470E-A3E9-246AEA737052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B8B-470E-A3E9-246AEA737052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B8B-470E-A3E9-246AEA7370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Образование (12 175,5 тыс. руб.)</c:v>
                </c:pt>
                <c:pt idx="1">
                  <c:v>Здравоохранение (11 207,8 тыс. руб.)</c:v>
                </c:pt>
                <c:pt idx="2">
                  <c:v>Национальная экономика (2 368,7 тыс.руб.)</c:v>
                </c:pt>
                <c:pt idx="3">
                  <c:v>Жилищно-коммунальные услуги и жилищное строительство  (3 250,8 тыс.руб.)</c:v>
                </c:pt>
                <c:pt idx="4">
                  <c:v>Общегосударственная деятельность (3 224,3 тыс. руб.)</c:v>
                </c:pt>
                <c:pt idx="5">
                  <c:v>Физическая культура, спорт, культура и средства массовой информации (1 575,4 тыс. руб.)</c:v>
                </c:pt>
                <c:pt idx="6">
                  <c:v>Социальная политика (1 922,6 тыс.руб.)</c:v>
                </c:pt>
                <c:pt idx="7">
                  <c:v>Охрана окружающей среды (50,4 тыс. руб.)</c:v>
                </c:pt>
                <c:pt idx="8">
                  <c:v>Судебная власть, правоохранительная деятельность и обеспечение безопасности (3,6 тыс.руб.)</c:v>
                </c:pt>
                <c:pt idx="9">
                  <c:v>Национальная оборона (0 тыс.руб.)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12175.5</c:v>
                </c:pt>
                <c:pt idx="1">
                  <c:v>11207.8</c:v>
                </c:pt>
                <c:pt idx="2">
                  <c:v>2368.6999999999998</c:v>
                </c:pt>
                <c:pt idx="3">
                  <c:v>3250.8</c:v>
                </c:pt>
                <c:pt idx="4">
                  <c:v>3224.3</c:v>
                </c:pt>
                <c:pt idx="5">
                  <c:v>1575.4</c:v>
                </c:pt>
                <c:pt idx="6">
                  <c:v>1922.6</c:v>
                </c:pt>
                <c:pt idx="7">
                  <c:v>50.4</c:v>
                </c:pt>
                <c:pt idx="8">
                  <c:v>3.6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6B8B-470E-A3E9-246AEA73705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4656800115891264"/>
          <c:y val="0.71850007533409532"/>
          <c:w val="0.83308894327645511"/>
          <c:h val="0.25486323437426284"/>
        </c:manualLayout>
      </c:layout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389830271216097"/>
          <c:y val="8.6663400791442316E-2"/>
          <c:w val="0.65336593359886763"/>
          <c:h val="0.41621751488430597"/>
        </c:manualLayout>
      </c:layout>
      <c:bar3DChart>
        <c:barDir val="col"/>
        <c:grouping val="clustered"/>
        <c:varyColors val="0"/>
        <c:ser>
          <c:idx val="0"/>
          <c:order val="0"/>
          <c:tx>
            <c:v>Кредиторская задолженность на 01.10.2020 - 38,5 тыс. рублей</c:v>
          </c:tx>
          <c:invertIfNegative val="0"/>
          <c:cat>
            <c:strLit>
              <c:ptCount val="1"/>
              <c:pt idx="0">
                <c:v>Кредиторская задолженность на 01.04.2019 - 267,9 тыс. рублей</c:v>
              </c:pt>
            </c:strLit>
          </c:cat>
          <c:val>
            <c:numRef>
              <c:f>Лист1!$B$2:$G$2</c:f>
              <c:numCache>
                <c:formatCode>General</c:formatCode>
                <c:ptCount val="6"/>
                <c:pt idx="0">
                  <c:v>29.4</c:v>
                </c:pt>
                <c:pt idx="1">
                  <c:v>1.5</c:v>
                </c:pt>
                <c:pt idx="2">
                  <c:v>4.5</c:v>
                </c:pt>
                <c:pt idx="3">
                  <c:v>1.5</c:v>
                </c:pt>
                <c:pt idx="4">
                  <c:v>0</c:v>
                </c:pt>
                <c:pt idx="5">
                  <c:v>1.6</c:v>
                </c:pt>
              </c:numCache>
            </c:numRef>
          </c:val>
        </c:ser>
        <c:ser>
          <c:idx val="1"/>
          <c:order val="1"/>
          <c:tx>
            <c:v>Кредиторская задолженность на 01.10.2021 - 602,2  тыс. рублей</c:v>
          </c:tx>
          <c:invertIfNegative val="0"/>
          <c:cat>
            <c:strLit>
              <c:ptCount val="1"/>
              <c:pt idx="0">
                <c:v>Кредиторская задолженность на 01.04.2019 - 267,9 тыс. рублей</c:v>
              </c:pt>
            </c:strLit>
          </c:cat>
          <c:val>
            <c:numRef>
              <c:f>Лист1!$B$3:$G$3</c:f>
              <c:numCache>
                <c:formatCode>General</c:formatCode>
                <c:ptCount val="6"/>
                <c:pt idx="0">
                  <c:v>130.69999999999999</c:v>
                </c:pt>
                <c:pt idx="1">
                  <c:v>171.8</c:v>
                </c:pt>
                <c:pt idx="2">
                  <c:v>243.1</c:v>
                </c:pt>
                <c:pt idx="3">
                  <c:v>17.100000000000001</c:v>
                </c:pt>
                <c:pt idx="4">
                  <c:v>0.1</c:v>
                </c:pt>
                <c:pt idx="5">
                  <c:v>39.4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1284352"/>
        <c:axId val="191285888"/>
        <c:axId val="0"/>
      </c:bar3DChart>
      <c:catAx>
        <c:axId val="1912843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1285888"/>
        <c:crosses val="autoZero"/>
        <c:auto val="1"/>
        <c:lblAlgn val="ctr"/>
        <c:lblOffset val="100"/>
        <c:noMultiLvlLbl val="0"/>
      </c:catAx>
      <c:valAx>
        <c:axId val="191285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1284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7005088363954507"/>
          <c:y val="0.89178199540371517"/>
          <c:w val="0.69808097987751527"/>
          <c:h val="8.570366861853651E-2"/>
        </c:manualLayout>
      </c:layout>
      <c:overlay val="0"/>
      <c:txPr>
        <a:bodyPr/>
        <a:lstStyle/>
        <a:p>
          <a:pPr>
            <a:defRPr baseline="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0.06511</cdr:x>
      <cdr:y>0.52955</cdr:y>
    </cdr:from>
    <cdr:to>
      <cdr:x>0.88648</cdr:x>
      <cdr:y>0.86761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1475" y="2133601"/>
          <a:ext cx="4686300" cy="1362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0.65463</cdr:x>
      <cdr:y>0.82671</cdr:y>
    </cdr:from>
    <cdr:to>
      <cdr:x>0.80534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71925" y="469582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0.19837</cdr:x>
      <cdr:y>0.50432</cdr:y>
    </cdr:from>
    <cdr:to>
      <cdr:x>0.26938</cdr:x>
      <cdr:y>0.71213</cdr:y>
    </cdr:to>
    <cdr:sp macro="" textlink="">
      <cdr:nvSpPr>
        <cdr:cNvPr id="4" name="TextBox 3"/>
        <cdr:cNvSpPr txBox="1"/>
      </cdr:nvSpPr>
      <cdr:spPr>
        <a:xfrm xmlns:a="http://schemas.openxmlformats.org/drawingml/2006/main" rot="1560000">
          <a:off x="1417114" y="2920608"/>
          <a:ext cx="507294" cy="12034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none" rtlCol="0" anchor="t"/>
        <a:lstStyle xmlns:a="http://schemas.openxmlformats.org/drawingml/2006/main"/>
        <a:p xmlns:a="http://schemas.openxmlformats.org/drawingml/2006/main">
          <a:r>
            <a:rPr lang="ru-RU" sz="1100"/>
            <a:t>       </a:t>
          </a:r>
          <a:r>
            <a:rPr lang="ru-RU" sz="1200" i="1">
              <a:latin typeface="Times New Roman" pitchFamily="18" charset="0"/>
              <a:cs typeface="Times New Roman" pitchFamily="18" charset="0"/>
            </a:rPr>
            <a:t>Райисполком</a:t>
          </a:r>
          <a:r>
            <a:rPr lang="ru-RU" sz="1100"/>
            <a:t>                 </a:t>
          </a:r>
        </a:p>
      </cdr:txBody>
    </cdr:sp>
  </cdr:relSizeAnchor>
  <cdr:relSizeAnchor xmlns:cdr="http://schemas.openxmlformats.org/drawingml/2006/chartDrawing">
    <cdr:from>
      <cdr:x>0.29085</cdr:x>
      <cdr:y>0.55117</cdr:y>
    </cdr:from>
    <cdr:to>
      <cdr:x>0.79801</cdr:x>
      <cdr:y>0.83312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764700" y="2908423"/>
          <a:ext cx="3077177" cy="14878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0.20565</cdr:x>
      <cdr:y>0.53069</cdr:y>
    </cdr:from>
    <cdr:to>
      <cdr:x>0.81162</cdr:x>
      <cdr:y>0.81408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247775" y="2800352"/>
          <a:ext cx="3676650" cy="1495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0.19466</cdr:x>
      <cdr:y>0.52708</cdr:y>
    </cdr:from>
    <cdr:to>
      <cdr:x>0.81947</cdr:x>
      <cdr:y>0.79242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181100" y="2781302"/>
          <a:ext cx="3790950" cy="1400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i="0"/>
        </a:p>
      </cdr:txBody>
    </cdr:sp>
  </cdr:relSizeAnchor>
  <cdr:relSizeAnchor xmlns:cdr="http://schemas.openxmlformats.org/drawingml/2006/chartDrawing">
    <cdr:from>
      <cdr:x>0.17692</cdr:x>
      <cdr:y>0.52724</cdr:y>
    </cdr:from>
    <cdr:to>
      <cdr:x>0.79702</cdr:x>
      <cdr:y>0.78716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263879" y="3053332"/>
          <a:ext cx="4429798" cy="15052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0.3124</cdr:x>
      <cdr:y>0.54693</cdr:y>
    </cdr:from>
    <cdr:to>
      <cdr:x>0.50235</cdr:x>
      <cdr:y>0.80505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895475" y="2886077"/>
          <a:ext cx="1152525" cy="1362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0.25578</cdr:x>
      <cdr:y>0.51056</cdr:y>
    </cdr:from>
    <cdr:to>
      <cdr:x>0.35783</cdr:x>
      <cdr:y>0.7958</cdr:y>
    </cdr:to>
    <cdr:sp macro="" textlink="">
      <cdr:nvSpPr>
        <cdr:cNvPr id="11" name="TextBox 10"/>
        <cdr:cNvSpPr txBox="1"/>
      </cdr:nvSpPr>
      <cdr:spPr>
        <a:xfrm xmlns:a="http://schemas.openxmlformats.org/drawingml/2006/main" rot="17580000">
          <a:off x="1365836" y="3418204"/>
          <a:ext cx="1651851" cy="7289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i="1">
              <a:latin typeface="Times New Roman" pitchFamily="18" charset="0"/>
              <a:cs typeface="Times New Roman" pitchFamily="18" charset="0"/>
            </a:rPr>
            <a:t>Отдел по образованию, </a:t>
          </a:r>
        </a:p>
      </cdr:txBody>
    </cdr:sp>
  </cdr:relSizeAnchor>
  <cdr:relSizeAnchor xmlns:cdr="http://schemas.openxmlformats.org/drawingml/2006/chartDrawing">
    <cdr:from>
      <cdr:x>0.25078</cdr:x>
      <cdr:y>0.64119</cdr:y>
    </cdr:from>
    <cdr:to>
      <cdr:x>0.41346</cdr:x>
      <cdr:y>0.80903</cdr:y>
    </cdr:to>
    <cdr:sp macro="" textlink="">
      <cdr:nvSpPr>
        <cdr:cNvPr id="12" name="TextBox 11"/>
        <cdr:cNvSpPr txBox="1"/>
      </cdr:nvSpPr>
      <cdr:spPr>
        <a:xfrm xmlns:a="http://schemas.openxmlformats.org/drawingml/2006/main" rot="17580000">
          <a:off x="1886597" y="3618204"/>
          <a:ext cx="972004" cy="11621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i="1">
              <a:latin typeface="Times New Roman" pitchFamily="18" charset="0"/>
              <a:cs typeface="Times New Roman" pitchFamily="18" charset="0"/>
            </a:rPr>
            <a:t>спорту и туризму  РИК</a:t>
          </a:r>
        </a:p>
      </cdr:txBody>
    </cdr:sp>
  </cdr:relSizeAnchor>
  <cdr:relSizeAnchor xmlns:cdr="http://schemas.openxmlformats.org/drawingml/2006/chartDrawing">
    <cdr:from>
      <cdr:x>0.35471</cdr:x>
      <cdr:y>0.6148</cdr:y>
    </cdr:from>
    <cdr:to>
      <cdr:x>0.5624</cdr:x>
      <cdr:y>0.86082</cdr:y>
    </cdr:to>
    <cdr:sp macro="" textlink="">
      <cdr:nvSpPr>
        <cdr:cNvPr id="13" name="TextBox 12"/>
        <cdr:cNvSpPr txBox="1"/>
      </cdr:nvSpPr>
      <cdr:spPr>
        <a:xfrm xmlns:a="http://schemas.openxmlformats.org/drawingml/2006/main" rot="17580000">
          <a:off x="2563438" y="3530942"/>
          <a:ext cx="1424738" cy="14837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>
              <a:latin typeface="Times New Roman" pitchFamily="18" charset="0"/>
              <a:cs typeface="Times New Roman" pitchFamily="18" charset="0"/>
            </a:rPr>
            <a:t>УЗ "</a:t>
          </a:r>
          <a:r>
            <a:rPr lang="ru-RU" sz="1200" i="1">
              <a:latin typeface="Times New Roman" pitchFamily="18" charset="0"/>
              <a:cs typeface="Times New Roman" pitchFamily="18" charset="0"/>
            </a:rPr>
            <a:t>Костюковичская</a:t>
          </a:r>
          <a:r>
            <a:rPr lang="ru-RU" sz="1200">
              <a:latin typeface="Times New Roman" pitchFamily="18" charset="0"/>
              <a:cs typeface="Times New Roman" pitchFamily="18" charset="0"/>
            </a:rPr>
            <a:t> ЦРБ"</a:t>
          </a:r>
        </a:p>
      </cdr:txBody>
    </cdr:sp>
  </cdr:relSizeAnchor>
  <cdr:relSizeAnchor xmlns:cdr="http://schemas.openxmlformats.org/drawingml/2006/chartDrawing">
    <cdr:from>
      <cdr:x>0.52267</cdr:x>
      <cdr:y>0.6102</cdr:y>
    </cdr:from>
    <cdr:to>
      <cdr:x>0.58267</cdr:x>
      <cdr:y>0.84211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733800" y="3533774"/>
          <a:ext cx="428626" cy="1343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0.44757</cdr:x>
      <cdr:y>0.61505</cdr:y>
    </cdr:from>
    <cdr:to>
      <cdr:x>0.66038</cdr:x>
      <cdr:y>0.90149</cdr:y>
    </cdr:to>
    <cdr:sp macro="" textlink="">
      <cdr:nvSpPr>
        <cdr:cNvPr id="15" name="TextBox 14"/>
        <cdr:cNvSpPr txBox="1"/>
      </cdr:nvSpPr>
      <cdr:spPr>
        <a:xfrm xmlns:a="http://schemas.openxmlformats.org/drawingml/2006/main" rot="17580000">
          <a:off x="3128047" y="3631164"/>
          <a:ext cx="1658824" cy="15202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i="1">
              <a:latin typeface="Times New Roman" pitchFamily="18" charset="0"/>
              <a:cs typeface="Times New Roman" pitchFamily="18" charset="0"/>
            </a:rPr>
            <a:t>Отдел идеологической</a:t>
          </a:r>
          <a:r>
            <a:rPr lang="ru-RU" sz="1200" i="1" baseline="0">
              <a:latin typeface="Times New Roman" pitchFamily="18" charset="0"/>
              <a:cs typeface="Times New Roman" pitchFamily="18" charset="0"/>
            </a:rPr>
            <a:t> работы,</a:t>
          </a:r>
          <a:endParaRPr lang="ru-RU" sz="1200" i="1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0.47075</cdr:x>
      <cdr:y>0.52252</cdr:y>
    </cdr:from>
    <cdr:to>
      <cdr:x>0.69383</cdr:x>
      <cdr:y>0.9747</cdr:y>
    </cdr:to>
    <cdr:sp macro="" textlink="">
      <cdr:nvSpPr>
        <cdr:cNvPr id="16" name="TextBox 15"/>
        <cdr:cNvSpPr txBox="1"/>
      </cdr:nvSpPr>
      <cdr:spPr>
        <a:xfrm xmlns:a="http://schemas.openxmlformats.org/drawingml/2006/main" rot="17580000">
          <a:off x="2850407" y="3538510"/>
          <a:ext cx="2618634" cy="15936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i="1">
              <a:latin typeface="Times New Roman" pitchFamily="18" charset="0"/>
              <a:cs typeface="Times New Roman" pitchFamily="18" charset="0"/>
            </a:rPr>
            <a:t>культуры</a:t>
          </a:r>
          <a:r>
            <a:rPr lang="ru-RU" sz="1200" i="1" baseline="0">
              <a:latin typeface="Times New Roman" pitchFamily="18" charset="0"/>
              <a:cs typeface="Times New Roman" pitchFamily="18" charset="0"/>
            </a:rPr>
            <a:t> и по делам молодежи  РИК</a:t>
          </a:r>
          <a:endParaRPr lang="ru-RU" sz="1200" i="1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0.602</cdr:x>
      <cdr:y>0.50396</cdr:y>
    </cdr:from>
    <cdr:to>
      <cdr:x>0.78742</cdr:x>
      <cdr:y>0.73992</cdr:y>
    </cdr:to>
    <cdr:sp macro="" textlink="">
      <cdr:nvSpPr>
        <cdr:cNvPr id="17" name="TextBox 16"/>
        <cdr:cNvSpPr txBox="1"/>
      </cdr:nvSpPr>
      <cdr:spPr>
        <a:xfrm xmlns:a="http://schemas.openxmlformats.org/drawingml/2006/main" rot="17580000">
          <a:off x="4279591" y="2939462"/>
          <a:ext cx="1366515" cy="13246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i="1">
              <a:latin typeface="Times New Roman" pitchFamily="18" charset="0"/>
              <a:cs typeface="Times New Roman" pitchFamily="18" charset="0"/>
            </a:rPr>
            <a:t>Сельиспол</a:t>
          </a:r>
          <a:r>
            <a:rPr lang="ru-RU" sz="1200" i="1" baseline="0">
              <a:latin typeface="Times New Roman" pitchFamily="18" charset="0"/>
              <a:cs typeface="Times New Roman" pitchFamily="18" charset="0"/>
            </a:rPr>
            <a:t>комы</a:t>
          </a:r>
          <a:endParaRPr lang="ru-RU" sz="1200" i="1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0.67941</cdr:x>
      <cdr:y>0.57068</cdr:y>
    </cdr:from>
    <cdr:to>
      <cdr:x>0.89197</cdr:x>
      <cdr:y>0.79707</cdr:y>
    </cdr:to>
    <cdr:sp macro="" textlink="">
      <cdr:nvSpPr>
        <cdr:cNvPr id="18" name="TextBox 17"/>
        <cdr:cNvSpPr txBox="1"/>
      </cdr:nvSpPr>
      <cdr:spPr>
        <a:xfrm xmlns:a="http://schemas.openxmlformats.org/drawingml/2006/main" rot="17580000">
          <a:off x="4957223" y="3201208"/>
          <a:ext cx="1311040" cy="15184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i="1">
              <a:latin typeface="Times New Roman" pitchFamily="18" charset="0"/>
              <a:cs typeface="Times New Roman" pitchFamily="18" charset="0"/>
            </a:rPr>
            <a:t>Прочие</a:t>
          </a:r>
          <a:r>
            <a:rPr lang="ru-RU" sz="120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i="1">
              <a:latin typeface="Times New Roman" pitchFamily="18" charset="0"/>
              <a:cs typeface="Times New Roman" pitchFamily="18" charset="0"/>
            </a:rPr>
            <a:t>организации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12.10.2021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12.10.2021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12.10.2021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12.10.2021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12.10.2021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12.10.2021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12.10.2021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12.10.2021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12.10.2021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12.10.2021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12.10.2021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12.10.2021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12.10.2021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12.10.2021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12.10.2021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12.10.2021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12.10.2021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12.10.2021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12.10.2021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12.10.2021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12.10.2021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12.10.2021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12.10.2021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12.10.2021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3608" y="188640"/>
            <a:ext cx="8082240" cy="4464496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4400" b="1" dirty="0" smtClean="0">
                <a:solidFill>
                  <a:srgbClr val="3366FF"/>
                </a:solidFill>
                <a:latin typeface="Times New Roman" pitchFamily="18" charset="0"/>
              </a:rPr>
              <a:t>Об  исполнении бюджета </a:t>
            </a:r>
            <a:r>
              <a:rPr lang="ru-RU" sz="4400" b="1" dirty="0" err="1" smtClean="0">
                <a:solidFill>
                  <a:srgbClr val="3366FF"/>
                </a:solidFill>
                <a:latin typeface="Times New Roman" pitchFamily="18" charset="0"/>
              </a:rPr>
              <a:t>Костюковичского</a:t>
            </a:r>
            <a:r>
              <a:rPr lang="ru-RU" sz="4400" b="1" dirty="0" smtClean="0">
                <a:solidFill>
                  <a:srgbClr val="3366FF"/>
                </a:solidFill>
                <a:latin typeface="Times New Roman" pitchFamily="18" charset="0"/>
              </a:rPr>
              <a:t> района </a:t>
            </a:r>
            <a:br>
              <a:rPr lang="ru-RU" sz="4400" b="1" dirty="0" smtClean="0">
                <a:solidFill>
                  <a:srgbClr val="3366FF"/>
                </a:solidFill>
                <a:latin typeface="Times New Roman" pitchFamily="18" charset="0"/>
              </a:rPr>
            </a:br>
            <a:r>
              <a:rPr lang="ru-RU" sz="4400" b="1" dirty="0" smtClean="0">
                <a:solidFill>
                  <a:srgbClr val="3366FF"/>
                </a:solidFill>
                <a:latin typeface="Times New Roman" pitchFamily="18" charset="0"/>
              </a:rPr>
              <a:t>за </a:t>
            </a:r>
            <a:r>
              <a:rPr lang="ru-RU" sz="4400" b="1" smtClean="0">
                <a:solidFill>
                  <a:srgbClr val="3366FF"/>
                </a:solidFill>
                <a:latin typeface="Times New Roman" pitchFamily="18" charset="0"/>
              </a:rPr>
              <a:t>9 месяцев </a:t>
            </a:r>
            <a:r>
              <a:rPr lang="ru-RU" sz="4400" b="1" dirty="0" smtClean="0">
                <a:solidFill>
                  <a:srgbClr val="3366FF"/>
                </a:solidFill>
                <a:latin typeface="Times New Roman" pitchFamily="18" charset="0"/>
              </a:rPr>
              <a:t>2021 года</a:t>
            </a:r>
            <a:br>
              <a:rPr lang="ru-RU" sz="4400" b="1" dirty="0" smtClean="0">
                <a:solidFill>
                  <a:srgbClr val="3366FF"/>
                </a:solidFill>
                <a:latin typeface="Times New Roman" pitchFamily="18" charset="0"/>
              </a:rPr>
            </a:br>
            <a:endParaRPr lang="ru-RU" sz="4400" b="1" dirty="0" smtClean="0">
              <a:solidFill>
                <a:srgbClr val="3366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02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4221087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476672"/>
            <a:ext cx="8244408" cy="503461"/>
          </a:xfrm>
        </p:spPr>
        <p:txBody>
          <a:bodyPr>
            <a:noAutofit/>
          </a:bodyPr>
          <a:lstStyle/>
          <a:p>
            <a:pPr marL="182880" indent="0" algn="ctr" eaLnBrk="1" hangingPunct="1">
              <a:buNone/>
              <a:defRPr/>
            </a:pPr>
            <a:r>
              <a:rPr lang="ru-RU" sz="2800" b="1" i="1" dirty="0" smtClean="0">
                <a:solidFill>
                  <a:srgbClr val="3366FF"/>
                </a:solidFill>
                <a:effectLst/>
                <a:latin typeface="Times New Roman" pitchFamily="18" charset="0"/>
              </a:rPr>
              <a:t>Исполнение бюджета </a:t>
            </a:r>
            <a:r>
              <a:rPr lang="ru-RU" sz="2800" b="1" i="1" dirty="0" err="1" smtClean="0">
                <a:solidFill>
                  <a:srgbClr val="3366FF"/>
                </a:solidFill>
                <a:effectLst/>
                <a:latin typeface="Times New Roman" pitchFamily="18" charset="0"/>
              </a:rPr>
              <a:t>Костюковичского</a:t>
            </a:r>
            <a:r>
              <a:rPr lang="ru-RU" sz="2800" b="1" i="1" dirty="0" smtClean="0">
                <a:solidFill>
                  <a:srgbClr val="3366FF"/>
                </a:solidFill>
                <a:effectLst/>
                <a:latin typeface="Times New Roman" pitchFamily="18" charset="0"/>
              </a:rPr>
              <a:t> района </a:t>
            </a:r>
            <a:br>
              <a:rPr lang="ru-RU" sz="2800" b="1" i="1" dirty="0" smtClean="0">
                <a:solidFill>
                  <a:srgbClr val="3366FF"/>
                </a:solidFill>
                <a:effectLst/>
                <a:latin typeface="Times New Roman" pitchFamily="18" charset="0"/>
              </a:rPr>
            </a:br>
            <a:r>
              <a:rPr lang="ru-RU" sz="2800" b="1" i="1" dirty="0" smtClean="0">
                <a:solidFill>
                  <a:srgbClr val="3366FF"/>
                </a:solidFill>
                <a:effectLst/>
                <a:latin typeface="Times New Roman" pitchFamily="18" charset="0"/>
              </a:rPr>
              <a:t>за  9 месяцев 2021 года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2439684"/>
              </p:ext>
            </p:extLst>
          </p:nvPr>
        </p:nvGraphicFramePr>
        <p:xfrm>
          <a:off x="827584" y="1052736"/>
          <a:ext cx="792088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593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1072" y="0"/>
            <a:ext cx="8352928" cy="692696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200" b="1" i="1" dirty="0" smtClean="0">
                <a:solidFill>
                  <a:srgbClr val="3366FF"/>
                </a:solidFill>
                <a:effectLst/>
                <a:latin typeface="Times New Roman" pitchFamily="18" charset="0"/>
              </a:rPr>
              <a:t/>
            </a:r>
            <a:br>
              <a:rPr lang="ru-RU" sz="2200" b="1" i="1" dirty="0" smtClean="0">
                <a:solidFill>
                  <a:srgbClr val="3366FF"/>
                </a:solidFill>
                <a:effectLst/>
                <a:latin typeface="Times New Roman" pitchFamily="18" charset="0"/>
              </a:rPr>
            </a:br>
            <a:r>
              <a:rPr lang="ru-RU" sz="2200" b="1" i="1" dirty="0" smtClean="0">
                <a:solidFill>
                  <a:srgbClr val="3366FF"/>
                </a:solidFill>
                <a:effectLst/>
                <a:latin typeface="Times New Roman" pitchFamily="18" charset="0"/>
              </a:rPr>
              <a:t>Собственные доходы консолидированного бюджета</a:t>
            </a:r>
            <a:br>
              <a:rPr lang="ru-RU" sz="2200" b="1" i="1" dirty="0" smtClean="0">
                <a:solidFill>
                  <a:srgbClr val="3366FF"/>
                </a:solidFill>
                <a:effectLst/>
                <a:latin typeface="Times New Roman" pitchFamily="18" charset="0"/>
              </a:rPr>
            </a:br>
            <a:r>
              <a:rPr lang="ru-RU" sz="2200" b="1" i="1" dirty="0" smtClean="0">
                <a:solidFill>
                  <a:srgbClr val="3366FF"/>
                </a:solidFill>
                <a:effectLst/>
                <a:latin typeface="Times New Roman" pitchFamily="18" charset="0"/>
              </a:rPr>
              <a:t> </a:t>
            </a:r>
            <a:r>
              <a:rPr lang="ru-RU" sz="2200" b="1" i="1" dirty="0" err="1" smtClean="0">
                <a:solidFill>
                  <a:srgbClr val="3366FF"/>
                </a:solidFill>
                <a:effectLst/>
                <a:latin typeface="Times New Roman" pitchFamily="18" charset="0"/>
              </a:rPr>
              <a:t>Костюковичского</a:t>
            </a:r>
            <a:r>
              <a:rPr lang="ru-RU" sz="2200" b="1" i="1" dirty="0" smtClean="0">
                <a:solidFill>
                  <a:srgbClr val="3366FF"/>
                </a:solidFill>
                <a:effectLst/>
                <a:latin typeface="Times New Roman" pitchFamily="18" charset="0"/>
              </a:rPr>
              <a:t> района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263816"/>
              </p:ext>
            </p:extLst>
          </p:nvPr>
        </p:nvGraphicFramePr>
        <p:xfrm>
          <a:off x="1043608" y="903849"/>
          <a:ext cx="8100394" cy="57045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545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706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7060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5648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740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74075"/>
              </a:tblGrid>
              <a:tr h="214375">
                <a:tc rowSpan="2">
                  <a:txBody>
                    <a:bodyPr/>
                    <a:lstStyle/>
                    <a:p>
                      <a:pPr algn="ctr" rtl="0" fontAlgn="ctr"/>
                      <a:endParaRPr lang="ru-RU" sz="120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Поступление доходов, тыс. руб.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Рост(+), снижение (-)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77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9</a:t>
                      </a:r>
                      <a:r>
                        <a:rPr lang="ru-RU" sz="12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месяцев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2020 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9</a:t>
                      </a:r>
                      <a:r>
                        <a:rPr lang="ru-RU" sz="12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месяцев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2021 г.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действ.</a:t>
                      </a:r>
                      <a:r>
                        <a:rPr lang="ru-RU" sz="12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условиях,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сопостав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условиях, 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679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10 552,7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12 302,0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+1 749,3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090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Подоходный налог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6 112,2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6 969,3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+857,1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43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добавленную стоимость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2 293,5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2 782,8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+489,3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444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при упрощенной системе налогообложения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414,9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+157,1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960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налог с ИП и иных физических лиц</a:t>
                      </a: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194,5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216,9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+22,4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143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налог для сельхозпроизводителей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219,9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+11,6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143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226,5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261,6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+35,1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1437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недвижимость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676,1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895,4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+219,3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143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 добычу (изъятие) природных ресурсов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332,1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322,6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143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источники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1313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38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1 659,9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38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1 782,8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38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+122,9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38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38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38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2874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Проценты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уплачиваемые банками за пользование средствами бюджета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-23,1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730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</a:t>
                      </a:r>
                      <a:r>
                        <a:rPr lang="ru-RU" sz="12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перечисления части прибыли унитарных предприятий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-45,6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+117,1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143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Компенсации расходов государства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716,2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781,4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+65,2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42874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 за совершение иных административных правонарушений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+22,3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9090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Возмещение средств бюджета, потерь, вреда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+78,7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249,3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228,7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2713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доходы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828,4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691,1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-137,3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1514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СОБСТВЕННЫЕ ДОХОДЫ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38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12 212,6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38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14  084,8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38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+1 872,2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38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38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38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975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971600" y="116632"/>
            <a:ext cx="8172400" cy="720080"/>
          </a:xfrm>
        </p:spPr>
        <p:txBody>
          <a:bodyPr anchor="ctr">
            <a:norm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000" b="1" i="1" dirty="0">
                <a:solidFill>
                  <a:srgbClr val="3366FF"/>
                </a:solidFill>
                <a:effectLst/>
                <a:latin typeface="Times New Roman" pitchFamily="18" charset="0"/>
              </a:rPr>
              <a:t>Анализ </a:t>
            </a:r>
            <a:r>
              <a:rPr lang="ru-RU" sz="2000" b="1" i="1" dirty="0" smtClean="0">
                <a:solidFill>
                  <a:srgbClr val="3366FF"/>
                </a:solidFill>
                <a:effectLst/>
                <a:latin typeface="Times New Roman" pitchFamily="18" charset="0"/>
              </a:rPr>
              <a:t>поступления платежей </a:t>
            </a:r>
            <a:br>
              <a:rPr lang="ru-RU" sz="2000" b="1" i="1" dirty="0" smtClean="0">
                <a:solidFill>
                  <a:srgbClr val="3366FF"/>
                </a:solidFill>
                <a:effectLst/>
                <a:latin typeface="Times New Roman" pitchFamily="18" charset="0"/>
              </a:rPr>
            </a:br>
            <a:r>
              <a:rPr lang="ru-RU" sz="2000" b="1" i="1" dirty="0" smtClean="0">
                <a:solidFill>
                  <a:srgbClr val="3366FF"/>
                </a:solidFill>
                <a:effectLst/>
                <a:latin typeface="Times New Roman" pitchFamily="18" charset="0"/>
              </a:rPr>
              <a:t>от основных </a:t>
            </a:r>
            <a:r>
              <a:rPr lang="ru-RU" sz="2000" b="1" i="1" dirty="0" err="1" smtClean="0">
                <a:solidFill>
                  <a:srgbClr val="3366FF"/>
                </a:solidFill>
                <a:effectLst/>
                <a:latin typeface="Times New Roman" pitchFamily="18" charset="0"/>
              </a:rPr>
              <a:t>бюджетообразующих</a:t>
            </a:r>
            <a:r>
              <a:rPr lang="ru-RU" sz="2000" b="1" i="1" dirty="0" smtClean="0">
                <a:solidFill>
                  <a:srgbClr val="3366FF"/>
                </a:solidFill>
                <a:effectLst/>
                <a:latin typeface="Times New Roman" pitchFamily="18" charset="0"/>
              </a:rPr>
              <a:t> предприятий района</a:t>
            </a:r>
            <a:endParaRPr lang="ru-RU" sz="2800" i="1" dirty="0">
              <a:solidFill>
                <a:srgbClr val="3366FF"/>
              </a:solidFill>
              <a:effectLst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78000"/>
              </p:ext>
            </p:extLst>
          </p:nvPr>
        </p:nvGraphicFramePr>
        <p:xfrm>
          <a:off x="1043608" y="1124742"/>
          <a:ext cx="8064896" cy="51981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22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982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20080"/>
              </a:tblGrid>
              <a:tr h="21602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плательщика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Поступление доходов, тыс. руб.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Рост(+), снижение (-)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9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 9 месяцев</a:t>
                      </a:r>
                    </a:p>
                    <a:p>
                      <a:pPr algn="ctr" rtl="0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2020 г.     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</a:t>
                      </a:r>
                      <a:r>
                        <a:rPr lang="ru-RU" sz="11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9 месяцев</a:t>
                      </a:r>
                    </a:p>
                    <a:p>
                      <a:pPr algn="ctr" rtl="0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2021 г.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  действ.</a:t>
                      </a:r>
                      <a:r>
                        <a:rPr lang="ru-RU" sz="12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условиях, </a:t>
                      </a:r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сопостав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условиях, 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93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ОАО «Белорусский цементный завод»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1 847,9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2 029,8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+181,9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07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Филиал «</a:t>
                      </a:r>
                      <a:r>
                        <a:rPr lang="ru-RU" sz="12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Цемагро</a:t>
                      </a:r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ОАО «Белорусский цементный завод»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370,4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410,8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+40,4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110,9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11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Филиал №1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12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Цемремонт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ГП «Управляющая компания холдинга БЦК»   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199,7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187,6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-12,1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74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Филиал №2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12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ЦемАвто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ГП «Управляющая компания холдинга БЦК»   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360,2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415,3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+55,1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115,3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17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Филиал №3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12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Цемстройремонт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ГП «Управляющая компания холдинга БЦК»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189,0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168,4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-20,6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13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УКПП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12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Костюковичский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жилкоммунхоз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274,7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295,2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+20,5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96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ГУКДСП «</a:t>
                      </a:r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Костюковичская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ПМК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№260»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175,3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178,6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+3,3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96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ГЛХУ «</a:t>
                      </a:r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Костюковичский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лесхоз»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463,9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559,4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+95,5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120,6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110,6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84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Костюковичское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райпо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175,9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179,2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+3,3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71175"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 </a:t>
                      </a:r>
                      <a:r>
                        <a:rPr lang="ru-RU" sz="12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бюджетообразующим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предприятиям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4 057,0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4 424,3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+367,3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109,0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71175"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8 155,6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9 660,5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+1 504,9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118,5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108,7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536758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по району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12 212,6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14 084,8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+1872,2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476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15616" y="188640"/>
            <a:ext cx="8028384" cy="648072"/>
          </a:xfrm>
        </p:spPr>
        <p:txBody>
          <a:bodyPr anchor="ctr">
            <a:normAutofit fontScale="90000"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000" b="1" dirty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расходов бюджета </a:t>
            </a:r>
            <a:r>
              <a:rPr lang="ru-RU" sz="2000" b="1" dirty="0" err="1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Костюковичского</a:t>
            </a:r>
            <a:r>
              <a:rPr lang="ru-RU" sz="2000" b="1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 района </a:t>
            </a:r>
            <a:br>
              <a:rPr lang="ru-RU" sz="2000" b="1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  за 9 месяцев 2021 года   </a:t>
            </a:r>
            <a:r>
              <a:rPr lang="ru-RU" sz="2800" b="1" i="1" dirty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3366FF"/>
              </a:solidFill>
              <a:effectLst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645516646"/>
              </p:ext>
            </p:extLst>
          </p:nvPr>
        </p:nvGraphicFramePr>
        <p:xfrm>
          <a:off x="1115616" y="1124744"/>
          <a:ext cx="7489825" cy="4606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335139020"/>
              </p:ext>
            </p:extLst>
          </p:nvPr>
        </p:nvGraphicFramePr>
        <p:xfrm>
          <a:off x="359024" y="1052736"/>
          <a:ext cx="8784976" cy="5463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298870680"/>
              </p:ext>
            </p:extLst>
          </p:nvPr>
        </p:nvGraphicFramePr>
        <p:xfrm>
          <a:off x="1259632" y="1052736"/>
          <a:ext cx="777686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Заголовок 2"/>
          <p:cNvSpPr txBox="1">
            <a:spLocks/>
          </p:cNvSpPr>
          <p:nvPr/>
        </p:nvSpPr>
        <p:spPr>
          <a:xfrm>
            <a:off x="1403648" y="4248368"/>
            <a:ext cx="3375992" cy="432048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 smtClean="0">
                <a:solidFill>
                  <a:srgbClr val="3366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Всего расходы: 35 779,1 тыс. руб.</a:t>
            </a:r>
            <a:endParaRPr lang="ru-RU" sz="1600" b="1" dirty="0">
              <a:solidFill>
                <a:srgbClr val="3366FF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684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15616" y="44624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endParaRPr lang="ru-RU" sz="2400" b="1" i="1" dirty="0" smtClean="0">
              <a:solidFill>
                <a:srgbClr val="3366FF"/>
              </a:solidFill>
              <a:latin typeface="Times New Roman" pitchFamily="18" charset="0"/>
            </a:endParaRPr>
          </a:p>
          <a:p>
            <a:pPr>
              <a:defRPr/>
            </a:pPr>
            <a:r>
              <a:rPr lang="ru-RU" sz="2400" b="1" i="1" dirty="0" smtClean="0">
                <a:solidFill>
                  <a:srgbClr val="3366FF"/>
                </a:solidFill>
                <a:latin typeface="Times New Roman" pitchFamily="18" charset="0"/>
              </a:rPr>
              <a:t>Кредиторская задолженность организаций района </a:t>
            </a:r>
          </a:p>
          <a:p>
            <a:pPr>
              <a:defRPr/>
            </a:pPr>
            <a:r>
              <a:rPr lang="ru-RU" sz="2400" b="1" i="1" dirty="0" smtClean="0">
                <a:solidFill>
                  <a:srgbClr val="3366FF"/>
                </a:solidFill>
                <a:latin typeface="Times New Roman" pitchFamily="18" charset="0"/>
              </a:rPr>
              <a:t>на 1 октября 2021 г</a:t>
            </a:r>
            <a:r>
              <a:rPr lang="ru-RU" sz="2400" b="1" i="1" dirty="0">
                <a:solidFill>
                  <a:srgbClr val="3366FF"/>
                </a:solidFill>
                <a:latin typeface="Times New Roman" pitchFamily="18" charset="0"/>
              </a:rPr>
              <a:t>. </a:t>
            </a:r>
            <a:r>
              <a:rPr lang="ru-RU" sz="1800" b="1" i="1" dirty="0">
                <a:solidFill>
                  <a:srgbClr val="3366FF"/>
                </a:solidFill>
                <a:latin typeface="Times New Roman" pitchFamily="18" charset="0"/>
              </a:rPr>
              <a:t>(тыс. руб</a:t>
            </a:r>
            <a:r>
              <a:rPr lang="ru-RU" sz="1800" b="1" i="1" dirty="0" smtClean="0">
                <a:solidFill>
                  <a:srgbClr val="3366FF"/>
                </a:solidFill>
                <a:latin typeface="Times New Roman" pitchFamily="18" charset="0"/>
              </a:rPr>
              <a:t>.)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0709858"/>
              </p:ext>
            </p:extLst>
          </p:nvPr>
        </p:nvGraphicFramePr>
        <p:xfrm>
          <a:off x="899592" y="764703"/>
          <a:ext cx="7168083" cy="5574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529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0"/>
            <a:ext cx="8064896" cy="16288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000" b="1" i="1" dirty="0" smtClean="0">
                <a:solidFill>
                  <a:srgbClr val="3366FF"/>
                </a:solidFill>
                <a:effectLst/>
                <a:latin typeface="Times New Roman" pitchFamily="18" charset="0"/>
              </a:rPr>
              <a:t>Погашение задолженности по выданным ссудам        </a:t>
            </a:r>
            <a:br>
              <a:rPr lang="ru-RU" sz="2000" b="1" i="1" dirty="0" smtClean="0">
                <a:solidFill>
                  <a:srgbClr val="3366FF"/>
                </a:solidFill>
                <a:effectLst/>
                <a:latin typeface="Times New Roman" pitchFamily="18" charset="0"/>
              </a:rPr>
            </a:br>
            <a:r>
              <a:rPr lang="ru-RU" sz="2000" b="1" i="1" dirty="0" smtClean="0">
                <a:solidFill>
                  <a:srgbClr val="3366FF"/>
                </a:solidFill>
                <a:effectLst/>
                <a:latin typeface="Times New Roman" pitchFamily="18" charset="0"/>
              </a:rPr>
              <a:t>и штрафным санкциям за несвоевременный возврат ссуд</a:t>
            </a:r>
            <a:br>
              <a:rPr lang="ru-RU" sz="2000" b="1" i="1" dirty="0" smtClean="0">
                <a:solidFill>
                  <a:srgbClr val="3366FF"/>
                </a:solidFill>
                <a:effectLst/>
                <a:latin typeface="Times New Roman" pitchFamily="18" charset="0"/>
              </a:rPr>
            </a:br>
            <a:r>
              <a:rPr lang="ru-RU" sz="2000" b="1" i="1" dirty="0" smtClean="0">
                <a:solidFill>
                  <a:srgbClr val="3366FF"/>
                </a:solidFill>
                <a:effectLst/>
                <a:latin typeface="Times New Roman" pitchFamily="18" charset="0"/>
              </a:rPr>
              <a:t> в разрезе предприятий агропромышленного комплекса </a:t>
            </a:r>
            <a:br>
              <a:rPr lang="ru-RU" sz="2000" b="1" i="1" dirty="0" smtClean="0">
                <a:solidFill>
                  <a:srgbClr val="3366FF"/>
                </a:solidFill>
                <a:effectLst/>
                <a:latin typeface="Times New Roman" pitchFamily="18" charset="0"/>
              </a:rPr>
            </a:br>
            <a:r>
              <a:rPr lang="ru-RU" sz="2000" b="1" i="1" dirty="0" smtClean="0">
                <a:solidFill>
                  <a:srgbClr val="3366FF"/>
                </a:solidFill>
                <a:effectLst/>
                <a:latin typeface="Times New Roman" pitchFamily="18" charset="0"/>
              </a:rPr>
              <a:t>за  9 месяцев 2021 года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271361"/>
              </p:ext>
            </p:extLst>
          </p:nvPr>
        </p:nvGraphicFramePr>
        <p:xfrm>
          <a:off x="1136178" y="1844824"/>
          <a:ext cx="7848871" cy="3773400"/>
        </p:xfrm>
        <a:graphic>
          <a:graphicData uri="http://schemas.openxmlformats.org/drawingml/2006/table">
            <a:tbl>
              <a:tblPr/>
              <a:tblGrid>
                <a:gridCol w="14746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284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812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7558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7269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2413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5081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организации</a:t>
                      </a: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3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Просро-ченная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задолжен-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ность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 бюджетным ссудам (основной долг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01.01.2021, 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рублей</a:t>
                      </a: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3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Просро-ченная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задолжен-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ность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 бюджетным ссудам (основной долг) на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01.10.2021, 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рублей</a:t>
                      </a: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3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Рост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просро-ченной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задолжен-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ности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по основному долгу, 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рублей</a:t>
                      </a: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3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Задолженность</a:t>
                      </a:r>
                      <a:r>
                        <a:rPr lang="ru-RU" sz="14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 штрафным санкциям за </a:t>
                      </a:r>
                      <a:r>
                        <a:rPr lang="ru-RU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несвоевремен-ный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возврат бюджетных ссуд на 01.01.2021, тыс. 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3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Задолжен-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ность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по штрафным санкциям за </a:t>
                      </a:r>
                      <a:r>
                        <a:rPr lang="ru-RU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несвоевремен-ный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возврат бюджетных ссуд на 01.10.2021, тыс. 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3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Рост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задолжен-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ности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по 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штрафным санкциям за </a:t>
                      </a:r>
                      <a:r>
                        <a:rPr lang="ru-RU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несвоевремен-ный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возврат бюджетных ссуд,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38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246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КСУП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«</a:t>
                      </a:r>
                      <a:r>
                        <a:rPr lang="ru-RU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Демидовичский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277,1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-53,7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+15,8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246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КСУП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</a:t>
                      </a:r>
                      <a:r>
                        <a:rPr lang="ru-RU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Мошевое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Агро»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-2,1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87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КФХ «Крапивня»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-2,5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24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3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277,1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3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223,4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3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-53,7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3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3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 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3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+11,2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38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691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Солнцестояние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Солнцестояние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Солнцестояние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Солнцестояние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7938</TotalTime>
  <Words>692</Words>
  <Application>Microsoft Office PowerPoint</Application>
  <PresentationFormat>Экран (4:3)</PresentationFormat>
  <Paragraphs>281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Солнцестояние</vt:lpstr>
      <vt:lpstr>1_Солнцестояние</vt:lpstr>
      <vt:lpstr>Об  исполнении бюджета Костюковичского района  за 9 месяцев 2021 года </vt:lpstr>
      <vt:lpstr>Исполнение бюджета Костюковичского района  за  9 месяцев 2021 года</vt:lpstr>
      <vt:lpstr> Собственные доходы консолидированного бюджета  Костюковичского района </vt:lpstr>
      <vt:lpstr>Анализ поступления платежей  от основных бюджетообразующих предприятий района</vt:lpstr>
      <vt:lpstr> Структура расходов бюджета Костюковичского района    за 9 месяцев 2021 года    </vt:lpstr>
      <vt:lpstr>Презентация PowerPoint</vt:lpstr>
      <vt:lpstr>Погашение задолженности по выданным ссудам         и штрафным санкциям за несвоевременный возврат ссуд  в разрезе предприятий агропромышленного комплекса  за  9 месяцев 2021 года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Кравченко Татьяна</cp:lastModifiedBy>
  <cp:revision>1061</cp:revision>
  <cp:lastPrinted>2021-04-13T09:50:09Z</cp:lastPrinted>
  <dcterms:created xsi:type="dcterms:W3CDTF">2015-12-27T14:26:40Z</dcterms:created>
  <dcterms:modified xsi:type="dcterms:W3CDTF">2021-10-12T11:47:35Z</dcterms:modified>
</cp:coreProperties>
</file>