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302" r:id="rId3"/>
    <p:sldId id="326" r:id="rId4"/>
    <p:sldId id="288" r:id="rId5"/>
    <p:sldId id="327" r:id="rId6"/>
    <p:sldId id="328" r:id="rId7"/>
    <p:sldId id="325" r:id="rId8"/>
    <p:sldId id="281" r:id="rId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838B"/>
    <a:srgbClr val="FF7C80"/>
    <a:srgbClr val="EB6B77"/>
    <a:srgbClr val="F75A03"/>
    <a:srgbClr val="4E52E4"/>
    <a:srgbClr val="FEC7A8"/>
    <a:srgbClr val="B5457D"/>
    <a:srgbClr val="F3E7EA"/>
    <a:srgbClr val="3366FF"/>
    <a:srgbClr val="FFE1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532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4" y="5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OGRFOPDC\public\&#1055;&#1077;&#1088;&#1077;&#1089;&#1099;&#1083;&#1082;&#1072;\&#1054;&#1058;&#1063;&#1045;&#1058;&#1067;\2018%20&#1075;&#1086;&#1076;\9%20&#1084;&#1077;&#1089;&#1103;&#1094;&#1077;&#1074;\&#1055;&#1088;&#1077;&#1079;&#1077;&#1085;&#1090;&#1072;&#1094;&#1080;&#1103;\&#1050;%20&#1087;&#1088;&#1077;&#1079;&#1077;&#1085;&#1090;&#1072;&#1094;&#1080;&#1080;%20&#1089;&#1083;&#1072;&#1081;&#1076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atjana.kravchenko.KOSTRFO\Documents\&#1089;&#1083;&#1072;&#1081;&#1076;%20&#1050;&#1088;&#1077;&#1076;&#1080;&#1090;&#1086;&#1088;&#1089;&#1082;&#1072;&#1103;%20&#1079;-&#1090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'слайд 2'!$B$1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3366FF"/>
            </a:solidFill>
          </c:spPr>
          <c:dLbls>
            <c:dLbl>
              <c:idx val="0"/>
              <c:layout>
                <c:manualLayout>
                  <c:x val="-6.3556501730038031E-3"/>
                  <c:y val="-4.44299842920764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53-49B3-B7DE-4C708BC14936}"/>
                </c:ext>
              </c:extLst>
            </c:dLbl>
            <c:dLbl>
              <c:idx val="1"/>
              <c:layout>
                <c:manualLayout>
                  <c:x val="7.9445627162547522E-3"/>
                  <c:y val="-3.3322488219057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F53-49B3-B7DE-4C708BC14936}"/>
                </c:ext>
              </c:extLst>
            </c:dLbl>
            <c:dLbl>
              <c:idx val="2"/>
              <c:layout>
                <c:manualLayout>
                  <c:x val="-1.7478037975760453E-2"/>
                  <c:y val="-4.44291096860863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F53-49B3-B7DE-4C708BC149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2'!$A$2:$A$4</c:f>
              <c:strCache>
                <c:ptCount val="3"/>
                <c:pt idx="0">
                  <c:v>Исполнено за 1 кв-л 2019 г.</c:v>
                </c:pt>
                <c:pt idx="1">
                  <c:v>Исполнено за 1 кв-л 2020 г. </c:v>
                </c:pt>
                <c:pt idx="2">
                  <c:v> дефицит (-)</c:v>
                </c:pt>
              </c:strCache>
            </c:strRef>
          </c:cat>
          <c:val>
            <c:numRef>
              <c:f>'слайд 2'!$B$2:$B$4</c:f>
              <c:numCache>
                <c:formatCode>#,##0.0_ ;\-#,##0.0\ </c:formatCode>
                <c:ptCount val="3"/>
                <c:pt idx="0">
                  <c:v>7698.2</c:v>
                </c:pt>
                <c:pt idx="1">
                  <c:v>8880.2999999999975</c:v>
                </c:pt>
                <c:pt idx="2">
                  <c:v>-858.09999999999945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F53-49B3-B7DE-4C708BC14936}"/>
            </c:ext>
          </c:extLst>
        </c:ser>
        <c:ser>
          <c:idx val="1"/>
          <c:order val="1"/>
          <c:tx>
            <c:strRef>
              <c:f>'слайд 2'!$C$1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7C80"/>
            </a:solidFill>
          </c:spPr>
          <c:dLbls>
            <c:dLbl>
              <c:idx val="0"/>
              <c:layout>
                <c:manualLayout>
                  <c:x val="3.8133901038022812E-2"/>
                  <c:y val="-5.27606063468407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F53-49B3-B7DE-4C708BC14936}"/>
                </c:ext>
              </c:extLst>
            </c:dLbl>
            <c:dLbl>
              <c:idx val="1"/>
              <c:layout>
                <c:manualLayout>
                  <c:x val="4.766737629752852E-2"/>
                  <c:y val="-3.60995808888096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F53-49B3-B7DE-4C708BC14936}"/>
                </c:ext>
              </c:extLst>
            </c:dLbl>
            <c:dLbl>
              <c:idx val="2"/>
              <c:layout>
                <c:manualLayout>
                  <c:x val="5.0845076272806655E-2"/>
                  <c:y val="-3.887623625556687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F53-49B3-B7DE-4C708BC149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'слайд 2'!$A$2:$A$4</c:f>
              <c:strCache>
                <c:ptCount val="3"/>
                <c:pt idx="0">
                  <c:v>Исполнено за 1 кв-л 2019 г.</c:v>
                </c:pt>
                <c:pt idx="1">
                  <c:v>Исполнено за 1 кв-л 2020 г. </c:v>
                </c:pt>
                <c:pt idx="2">
                  <c:v> дефицит (-)</c:v>
                </c:pt>
              </c:strCache>
            </c:strRef>
          </c:cat>
          <c:val>
            <c:numRef>
              <c:f>'слайд 2'!$C$2:$C$4</c:f>
              <c:numCache>
                <c:formatCode>#,##0.0_ ;\-#,##0.0\ </c:formatCode>
                <c:ptCount val="3"/>
                <c:pt idx="0">
                  <c:v>8556.2999999999975</c:v>
                </c:pt>
                <c:pt idx="1">
                  <c:v>11022</c:v>
                </c:pt>
                <c:pt idx="2">
                  <c:v>-2141.7000000000007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F53-49B3-B7DE-4C708BC14936}"/>
            </c:ext>
          </c:extLst>
        </c:ser>
        <c:dLbls>
          <c:showVal val="1"/>
        </c:dLbls>
        <c:gapWidth val="75"/>
        <c:shape val="cylinder"/>
        <c:axId val="62351616"/>
        <c:axId val="62377984"/>
        <c:axId val="0"/>
      </c:bar3DChart>
      <c:catAx>
        <c:axId val="6235161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ru-RU"/>
          </a:p>
        </c:txPr>
        <c:crossAx val="62377984"/>
        <c:crosses val="autoZero"/>
        <c:auto val="1"/>
        <c:lblAlgn val="ctr"/>
        <c:lblOffset val="100"/>
      </c:catAx>
      <c:valAx>
        <c:axId val="62377984"/>
        <c:scaling>
          <c:orientation val="minMax"/>
        </c:scaling>
        <c:axPos val="l"/>
        <c:numFmt formatCode="#,##0.0_ ;\-#,##0.0\ " sourceLinked="1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3516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dLbls/>
        <c:axId val="80669312"/>
        <c:axId val="80953728"/>
      </c:barChart>
      <c:catAx>
        <c:axId val="80669312"/>
        <c:scaling>
          <c:orientation val="minMax"/>
        </c:scaling>
        <c:axPos val="b"/>
        <c:tickLblPos val="nextTo"/>
        <c:crossAx val="80953728"/>
        <c:crosses val="autoZero"/>
        <c:auto val="1"/>
        <c:lblAlgn val="ctr"/>
        <c:lblOffset val="100"/>
      </c:catAx>
      <c:valAx>
        <c:axId val="8095372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80669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5"/>
      <c:rotY val="20"/>
      <c:depthPercent val="110"/>
      <c:perspective val="20"/>
    </c:view3D>
    <c:plotArea>
      <c:layout>
        <c:manualLayout>
          <c:layoutTarget val="inner"/>
          <c:xMode val="edge"/>
          <c:yMode val="edge"/>
          <c:x val="8.4521801767016805E-2"/>
          <c:y val="6.357246001838851E-2"/>
          <c:w val="0.62490256091763929"/>
          <c:h val="0.55383838629802173"/>
        </c:manualLayout>
      </c:layout>
      <c:pie3DChart>
        <c:varyColors val="1"/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0143715816639681"/>
          <c:y val="0.65789284447846763"/>
          <c:w val="0.72886858199726423"/>
          <c:h val="0.32604816335630471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5"/>
      <c:rotY val="20"/>
      <c:depthPercent val="110"/>
      <c:perspective val="20"/>
    </c:view3D>
    <c:plotArea>
      <c:layout>
        <c:manualLayout>
          <c:layoutTarget val="inner"/>
          <c:xMode val="edge"/>
          <c:yMode val="edge"/>
          <c:x val="5.6235627907171751E-2"/>
          <c:y val="0"/>
          <c:w val="0.73618549720890569"/>
          <c:h val="0.6520301016782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EB6B7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3D3-45BE-84DF-916DD8DF5275}"/>
              </c:ext>
            </c:extLst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3D3-45BE-84DF-916DD8DF5275}"/>
              </c:ext>
            </c:extLst>
          </c:dPt>
          <c:dPt>
            <c:idx val="2"/>
            <c:spPr>
              <a:solidFill>
                <a:schemeClr val="accent3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3D3-45BE-84DF-916DD8DF5275}"/>
              </c:ext>
            </c:extLst>
          </c:dPt>
          <c:dPt>
            <c:idx val="3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3D3-45BE-84DF-916DD8DF5275}"/>
              </c:ext>
            </c:extLst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3D3-45BE-84DF-916DD8DF5275}"/>
              </c:ext>
            </c:extLst>
          </c:dPt>
          <c:dPt>
            <c:idx val="5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3D3-45BE-84DF-916DD8DF52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Образование (3 996,8 тыс. руб.)</c:v>
                </c:pt>
                <c:pt idx="1">
                  <c:v>Здравоохранение (2 374,2 тыс. руб.)</c:v>
                </c:pt>
                <c:pt idx="2">
                  <c:v>Национальная экономика (1 571,0 тыс.руб.)</c:v>
                </c:pt>
                <c:pt idx="3">
                  <c:v>Жилищно-коммунальные услуги и жилищное строительство  (1 154,8 тыс.руб.)</c:v>
                </c:pt>
                <c:pt idx="4">
                  <c:v>Общегосударственная деятельность (802,4 тыс. руб.)</c:v>
                </c:pt>
                <c:pt idx="5">
                  <c:v>Физическая культура, спорт, культура и средства массовой информации (569,2 тыс. руб.)</c:v>
                </c:pt>
                <c:pt idx="6">
                  <c:v>Социальная политика (551,8 тыс.руб.)</c:v>
                </c:pt>
                <c:pt idx="7">
                  <c:v>Охрана окружающей среды (1,8 тыс. руб.)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3996.8</c:v>
                </c:pt>
                <c:pt idx="1">
                  <c:v>2374.1999999999998</c:v>
                </c:pt>
                <c:pt idx="2">
                  <c:v>1571</c:v>
                </c:pt>
                <c:pt idx="3">
                  <c:v>1154.8</c:v>
                </c:pt>
                <c:pt idx="4">
                  <c:v>802.4</c:v>
                </c:pt>
                <c:pt idx="5">
                  <c:v>569.20000000000005</c:v>
                </c:pt>
                <c:pt idx="6">
                  <c:v>551.79999999999995</c:v>
                </c:pt>
                <c:pt idx="7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3D3-45BE-84DF-916DD8DF5275}"/>
            </c:ext>
          </c:extLst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4656800115891266"/>
          <c:y val="0.71850007533409543"/>
          <c:w val="0.83308894327645511"/>
          <c:h val="0.25486323437426289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389830271216103"/>
          <c:y val="8.6663400791442358E-2"/>
          <c:w val="0.65336593359886774"/>
          <c:h val="0.41621751488430597"/>
        </c:manualLayout>
      </c:layout>
      <c:bar3DChart>
        <c:barDir val="col"/>
        <c:grouping val="clustered"/>
        <c:ser>
          <c:idx val="0"/>
          <c:order val="0"/>
          <c:tx>
            <c:v>Кредиторская задолженность на 01.04.2019 - 268,0 тыс. рублей</c:v>
          </c:tx>
          <c:cat>
            <c:strLit>
              <c:ptCount val="1"/>
              <c:pt idx="0">
                <c:v>Кредиторская задолженность на 01.04.2019 - 267,9 тыс. рублей</c:v>
              </c:pt>
            </c:strLit>
          </c:cat>
          <c:val>
            <c:numRef>
              <c:f>Лист1!$B$2:$G$2</c:f>
              <c:numCache>
                <c:formatCode>General</c:formatCode>
                <c:ptCount val="6"/>
                <c:pt idx="0">
                  <c:v>17.899999999999999</c:v>
                </c:pt>
                <c:pt idx="1">
                  <c:v>83.9</c:v>
                </c:pt>
                <c:pt idx="2">
                  <c:v>50.3</c:v>
                </c:pt>
                <c:pt idx="3">
                  <c:v>1.3</c:v>
                </c:pt>
                <c:pt idx="4">
                  <c:v>0</c:v>
                </c:pt>
                <c:pt idx="5">
                  <c:v>114.6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CC-4107-A2CC-68B028203380}"/>
            </c:ext>
          </c:extLst>
        </c:ser>
        <c:ser>
          <c:idx val="1"/>
          <c:order val="1"/>
          <c:tx>
            <c:v>Кредиторская задолженность на 01.04.2020 - 578,7  тыс. рублей</c:v>
          </c:tx>
          <c:cat>
            <c:strLit>
              <c:ptCount val="1"/>
              <c:pt idx="0">
                <c:v>Кредиторская задолженность на 01.04.2019 - 267,9 тыс. рублей</c:v>
              </c:pt>
            </c:strLit>
          </c:cat>
          <c:val>
            <c:numRef>
              <c:f>Лист1!$B$3:$G$3</c:f>
              <c:numCache>
                <c:formatCode>General</c:formatCode>
                <c:ptCount val="6"/>
                <c:pt idx="0">
                  <c:v>254.7</c:v>
                </c:pt>
                <c:pt idx="1">
                  <c:v>130.9</c:v>
                </c:pt>
                <c:pt idx="2">
                  <c:v>38.300000000000011</c:v>
                </c:pt>
                <c:pt idx="3">
                  <c:v>13.4</c:v>
                </c:pt>
                <c:pt idx="4">
                  <c:v>0</c:v>
                </c:pt>
                <c:pt idx="5">
                  <c:v>141.4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CC-4107-A2CC-68B028203380}"/>
            </c:ext>
          </c:extLst>
        </c:ser>
        <c:dLbls/>
        <c:shape val="box"/>
        <c:axId val="62686336"/>
        <c:axId val="62687872"/>
        <c:axId val="0"/>
      </c:bar3DChart>
      <c:catAx>
        <c:axId val="62686336"/>
        <c:scaling>
          <c:orientation val="minMax"/>
        </c:scaling>
        <c:delete val="1"/>
        <c:axPos val="b"/>
        <c:numFmt formatCode="General" sourceLinked="1"/>
        <c:tickLblPos val="none"/>
        <c:crossAx val="62687872"/>
        <c:crosses val="autoZero"/>
        <c:auto val="1"/>
        <c:lblAlgn val="ctr"/>
        <c:lblOffset val="100"/>
      </c:catAx>
      <c:valAx>
        <c:axId val="62687872"/>
        <c:scaling>
          <c:orientation val="minMax"/>
        </c:scaling>
        <c:axPos val="l"/>
        <c:majorGridlines/>
        <c:numFmt formatCode="General" sourceLinked="1"/>
        <c:tickLblPos val="nextTo"/>
        <c:crossAx val="6268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005088363954507"/>
          <c:y val="0.89178199540371528"/>
          <c:w val="0.69808097987751527"/>
          <c:h val="8.5703668618536524E-2"/>
        </c:manualLayout>
      </c:layout>
      <c:txPr>
        <a:bodyPr/>
        <a:lstStyle/>
        <a:p>
          <a:pPr>
            <a:defRPr baseline="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0.06511</cdr:x>
      <cdr:y>0.52955</cdr:y>
    </cdr:from>
    <cdr:to>
      <cdr:x>0.88648</cdr:x>
      <cdr:y>0.86761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5" y="2133601"/>
          <a:ext cx="4686300" cy="1362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0.65463</cdr:x>
      <cdr:y>0.82671</cdr:y>
    </cdr:from>
    <cdr:to>
      <cdr:x>0.80534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71925" y="46958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0.19837</cdr:x>
      <cdr:y>0.50432</cdr:y>
    </cdr:from>
    <cdr:to>
      <cdr:x>0.26938</cdr:x>
      <cdr:y>0.71213</cdr:y>
    </cdr:to>
    <cdr:sp macro="" textlink="">
      <cdr:nvSpPr>
        <cdr:cNvPr id="4" name="TextBox 3"/>
        <cdr:cNvSpPr txBox="1"/>
      </cdr:nvSpPr>
      <cdr:spPr>
        <a:xfrm xmlns:a="http://schemas.openxmlformats.org/drawingml/2006/main" rot="1560000">
          <a:off x="1417114" y="2920608"/>
          <a:ext cx="507294" cy="1203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 anchor="t"/>
        <a:lstStyle xmlns:a="http://schemas.openxmlformats.org/drawingml/2006/main"/>
        <a:p xmlns:a="http://schemas.openxmlformats.org/drawingml/2006/main">
          <a:r>
            <a:rPr lang="ru-RU" sz="1100" dirty="0"/>
            <a:t>       </a:t>
          </a:r>
          <a:r>
            <a:rPr lang="ru-RU" sz="1200" i="1" dirty="0">
              <a:latin typeface="Times New Roman" pitchFamily="18" charset="0"/>
              <a:cs typeface="Times New Roman" pitchFamily="18" charset="0"/>
            </a:rPr>
            <a:t>Райисполком</a:t>
          </a:r>
          <a:r>
            <a:rPr lang="ru-RU" sz="1100" dirty="0"/>
            <a:t>                 </a:t>
          </a:r>
        </a:p>
      </cdr:txBody>
    </cdr:sp>
  </cdr:relSizeAnchor>
  <cdr:relSizeAnchor xmlns:cdr="http://schemas.openxmlformats.org/drawingml/2006/chartDrawing">
    <cdr:from>
      <cdr:x>0.29085</cdr:x>
      <cdr:y>0.55117</cdr:y>
    </cdr:from>
    <cdr:to>
      <cdr:x>0.79801</cdr:x>
      <cdr:y>0.83312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64700" y="2908423"/>
          <a:ext cx="3077177" cy="1487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0.20565</cdr:x>
      <cdr:y>0.53069</cdr:y>
    </cdr:from>
    <cdr:to>
      <cdr:x>0.81162</cdr:x>
      <cdr:y>0.81408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47775" y="2800352"/>
          <a:ext cx="3676650" cy="1495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0.19466</cdr:x>
      <cdr:y>0.52708</cdr:y>
    </cdr:from>
    <cdr:to>
      <cdr:x>0.81947</cdr:x>
      <cdr:y>0.79242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81100" y="2781302"/>
          <a:ext cx="3790950" cy="1400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i="0"/>
        </a:p>
      </cdr:txBody>
    </cdr:sp>
  </cdr:relSizeAnchor>
  <cdr:relSizeAnchor xmlns:cdr="http://schemas.openxmlformats.org/drawingml/2006/chartDrawing">
    <cdr:from>
      <cdr:x>0.17692</cdr:x>
      <cdr:y>0.52724</cdr:y>
    </cdr:from>
    <cdr:to>
      <cdr:x>0.79702</cdr:x>
      <cdr:y>0.78716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63879" y="3053332"/>
          <a:ext cx="4429798" cy="1505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0.3124</cdr:x>
      <cdr:y>0.54693</cdr:y>
    </cdr:from>
    <cdr:to>
      <cdr:x>0.50235</cdr:x>
      <cdr:y>0.80505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95475" y="2886077"/>
          <a:ext cx="1152525" cy="1362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0.25578</cdr:x>
      <cdr:y>0.51056</cdr:y>
    </cdr:from>
    <cdr:to>
      <cdr:x>0.35783</cdr:x>
      <cdr:y>0.7958</cdr:y>
    </cdr:to>
    <cdr:sp macro="" textlink="">
      <cdr:nvSpPr>
        <cdr:cNvPr id="11" name="TextBox 10"/>
        <cdr:cNvSpPr txBox="1"/>
      </cdr:nvSpPr>
      <cdr:spPr>
        <a:xfrm xmlns:a="http://schemas.openxmlformats.org/drawingml/2006/main" rot="17580000">
          <a:off x="1365836" y="3418204"/>
          <a:ext cx="1651851" cy="728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Отдел по образованию, </a:t>
          </a:r>
        </a:p>
      </cdr:txBody>
    </cdr:sp>
  </cdr:relSizeAnchor>
  <cdr:relSizeAnchor xmlns:cdr="http://schemas.openxmlformats.org/drawingml/2006/chartDrawing">
    <cdr:from>
      <cdr:x>0.25078</cdr:x>
      <cdr:y>0.64119</cdr:y>
    </cdr:from>
    <cdr:to>
      <cdr:x>0.41346</cdr:x>
      <cdr:y>0.80903</cdr:y>
    </cdr:to>
    <cdr:sp macro="" textlink="">
      <cdr:nvSpPr>
        <cdr:cNvPr id="12" name="TextBox 11"/>
        <cdr:cNvSpPr txBox="1"/>
      </cdr:nvSpPr>
      <cdr:spPr>
        <a:xfrm xmlns:a="http://schemas.openxmlformats.org/drawingml/2006/main" rot="17580000">
          <a:off x="1886597" y="3618204"/>
          <a:ext cx="972004" cy="1162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спорту и туризму  РИК</a:t>
          </a:r>
        </a:p>
      </cdr:txBody>
    </cdr:sp>
  </cdr:relSizeAnchor>
  <cdr:relSizeAnchor xmlns:cdr="http://schemas.openxmlformats.org/drawingml/2006/chartDrawing">
    <cdr:from>
      <cdr:x>0.35471</cdr:x>
      <cdr:y>0.6148</cdr:y>
    </cdr:from>
    <cdr:to>
      <cdr:x>0.5624</cdr:x>
      <cdr:y>0.86082</cdr:y>
    </cdr:to>
    <cdr:sp macro="" textlink="">
      <cdr:nvSpPr>
        <cdr:cNvPr id="13" name="TextBox 12"/>
        <cdr:cNvSpPr txBox="1"/>
      </cdr:nvSpPr>
      <cdr:spPr>
        <a:xfrm xmlns:a="http://schemas.openxmlformats.org/drawingml/2006/main" rot="17580000">
          <a:off x="2563438" y="3530942"/>
          <a:ext cx="1424738" cy="1483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УЗ "</a:t>
          </a:r>
          <a:r>
            <a:rPr lang="ru-RU" sz="1200" i="1">
              <a:latin typeface="Times New Roman" pitchFamily="18" charset="0"/>
              <a:cs typeface="Times New Roman" pitchFamily="18" charset="0"/>
            </a:rPr>
            <a:t>Костюковичская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 ЦРБ"</a:t>
          </a:r>
        </a:p>
      </cdr:txBody>
    </cdr:sp>
  </cdr:relSizeAnchor>
  <cdr:relSizeAnchor xmlns:cdr="http://schemas.openxmlformats.org/drawingml/2006/chartDrawing">
    <cdr:from>
      <cdr:x>0.52267</cdr:x>
      <cdr:y>0.6102</cdr:y>
    </cdr:from>
    <cdr:to>
      <cdr:x>0.58267</cdr:x>
      <cdr:y>0.84211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733800" y="3533774"/>
          <a:ext cx="428626" cy="1343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0.44757</cdr:x>
      <cdr:y>0.61505</cdr:y>
    </cdr:from>
    <cdr:to>
      <cdr:x>0.66038</cdr:x>
      <cdr:y>0.90149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580000">
          <a:off x="3128047" y="3631164"/>
          <a:ext cx="1658824" cy="1520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Отдел идеологической</a:t>
          </a:r>
          <a:r>
            <a:rPr lang="ru-RU" sz="1200" i="1" baseline="0">
              <a:latin typeface="Times New Roman" pitchFamily="18" charset="0"/>
              <a:cs typeface="Times New Roman" pitchFamily="18" charset="0"/>
            </a:rPr>
            <a:t> работы,</a:t>
          </a:r>
          <a:endParaRPr lang="ru-RU" sz="1200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0.47075</cdr:x>
      <cdr:y>0.52252</cdr:y>
    </cdr:from>
    <cdr:to>
      <cdr:x>0.69383</cdr:x>
      <cdr:y>0.9747</cdr:y>
    </cdr:to>
    <cdr:sp macro="" textlink="">
      <cdr:nvSpPr>
        <cdr:cNvPr id="16" name="TextBox 15"/>
        <cdr:cNvSpPr txBox="1"/>
      </cdr:nvSpPr>
      <cdr:spPr>
        <a:xfrm xmlns:a="http://schemas.openxmlformats.org/drawingml/2006/main" rot="17580000">
          <a:off x="2850407" y="3538510"/>
          <a:ext cx="2618634" cy="1593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культуры</a:t>
          </a:r>
          <a:r>
            <a:rPr lang="ru-RU" sz="1200" i="1" baseline="0">
              <a:latin typeface="Times New Roman" pitchFamily="18" charset="0"/>
              <a:cs typeface="Times New Roman" pitchFamily="18" charset="0"/>
            </a:rPr>
            <a:t> и по делам молодежи  РИК</a:t>
          </a:r>
          <a:endParaRPr lang="ru-RU" sz="1200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0.602</cdr:x>
      <cdr:y>0.50396</cdr:y>
    </cdr:from>
    <cdr:to>
      <cdr:x>0.78742</cdr:x>
      <cdr:y>0.73992</cdr:y>
    </cdr:to>
    <cdr:sp macro="" textlink="">
      <cdr:nvSpPr>
        <cdr:cNvPr id="17" name="TextBox 16"/>
        <cdr:cNvSpPr txBox="1"/>
      </cdr:nvSpPr>
      <cdr:spPr>
        <a:xfrm xmlns:a="http://schemas.openxmlformats.org/drawingml/2006/main" rot="17580000">
          <a:off x="4279591" y="2939462"/>
          <a:ext cx="1366515" cy="1324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Сельиспол</a:t>
          </a:r>
          <a:r>
            <a:rPr lang="ru-RU" sz="1200" i="1" baseline="0">
              <a:latin typeface="Times New Roman" pitchFamily="18" charset="0"/>
              <a:cs typeface="Times New Roman" pitchFamily="18" charset="0"/>
            </a:rPr>
            <a:t>комы</a:t>
          </a:r>
          <a:endParaRPr lang="ru-RU" sz="1200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0.67941</cdr:x>
      <cdr:y>0.57068</cdr:y>
    </cdr:from>
    <cdr:to>
      <cdr:x>0.89197</cdr:x>
      <cdr:y>0.79707</cdr:y>
    </cdr:to>
    <cdr:sp macro="" textlink="">
      <cdr:nvSpPr>
        <cdr:cNvPr id="18" name="TextBox 17"/>
        <cdr:cNvSpPr txBox="1"/>
      </cdr:nvSpPr>
      <cdr:spPr>
        <a:xfrm xmlns:a="http://schemas.openxmlformats.org/drawingml/2006/main" rot="17580000">
          <a:off x="4957223" y="3201208"/>
          <a:ext cx="1311040" cy="1518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i="1">
              <a:latin typeface="Times New Roman" pitchFamily="18" charset="0"/>
              <a:cs typeface="Times New Roman" pitchFamily="18" charset="0"/>
            </a:rPr>
            <a:t>Прочие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i="1">
              <a:latin typeface="Times New Roman" pitchFamily="18" charset="0"/>
              <a:cs typeface="Times New Roman" pitchFamily="18" charset="0"/>
            </a:rPr>
            <a:t>организации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29.04.2020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88640"/>
            <a:ext cx="8082240" cy="496855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Об  исполнении бюджета </a:t>
            </a:r>
            <a:r>
              <a:rPr lang="ru-RU" sz="4400" b="1" dirty="0" err="1" smtClean="0">
                <a:solidFill>
                  <a:srgbClr val="3366FF"/>
                </a:solidFill>
                <a:latin typeface="Times New Roman" pitchFamily="18" charset="0"/>
              </a:rPr>
              <a:t>Костюковичского</a:t>
            </a: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 района </a:t>
            </a:r>
            <a:b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</a:b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за первый квартал </a:t>
            </a:r>
            <a:b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</a:b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2020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22140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221087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8212" y="764704"/>
            <a:ext cx="8205788" cy="215429"/>
          </a:xfrm>
        </p:spPr>
        <p:txBody>
          <a:bodyPr>
            <a:noAutofit/>
          </a:bodyPr>
          <a:lstStyle/>
          <a:p>
            <a:pPr marL="182880" indent="0" algn="ctr" eaLnBrk="1" hangingPunct="1">
              <a:buNone/>
              <a:defRPr/>
            </a:pPr>
            <a: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Исполнение бюджета </a:t>
            </a:r>
            <a:r>
              <a:rPr lang="ru-RU" sz="2800" b="1" i="1" dirty="0" err="1" smtClean="0">
                <a:solidFill>
                  <a:srgbClr val="3366FF"/>
                </a:solidFill>
                <a:effectLst/>
                <a:latin typeface="Times New Roman" pitchFamily="18" charset="0"/>
              </a:rPr>
              <a:t>Костюковичского</a:t>
            </a:r>
            <a: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района </a:t>
            </a:r>
            <a:b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за  </a:t>
            </a:r>
            <a:r>
              <a:rPr lang="ru-RU" sz="2800" b="1" i="1" smtClean="0">
                <a:solidFill>
                  <a:srgbClr val="3366FF"/>
                </a:solidFill>
                <a:effectLst/>
                <a:latin typeface="Times New Roman" pitchFamily="18" charset="0"/>
              </a:rPr>
              <a:t>первый квартал 2020 </a:t>
            </a:r>
            <a:r>
              <a:rPr lang="ru-RU" sz="2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года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46096"/>
              </p:ext>
            </p:extLst>
          </p:nvPr>
        </p:nvGraphicFramePr>
        <p:xfrm>
          <a:off x="899592" y="1196752"/>
          <a:ext cx="7992888" cy="45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259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1072" y="0"/>
            <a:ext cx="8352928" cy="69269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Собственные доходы консолидированного бюджета</a:t>
            </a:r>
            <a:b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</a:t>
            </a:r>
            <a:r>
              <a:rPr lang="ru-RU" sz="2200" b="1" i="1" dirty="0" err="1" smtClean="0">
                <a:solidFill>
                  <a:srgbClr val="3366FF"/>
                </a:solidFill>
                <a:effectLst/>
                <a:latin typeface="Times New Roman" pitchFamily="18" charset="0"/>
              </a:rPr>
              <a:t>Костюковичского</a:t>
            </a:r>
            <a:r>
              <a:rPr lang="ru-RU" sz="22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района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6629409"/>
              </p:ext>
            </p:extLst>
          </p:nvPr>
        </p:nvGraphicFramePr>
        <p:xfrm>
          <a:off x="971599" y="883463"/>
          <a:ext cx="8172402" cy="5759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3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54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86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50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530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 доходов, 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Рост(+), снижение (-)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0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квартал 2019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 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(в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2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квартал 2020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919,9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3 344,6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-575,3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85,3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Подоходный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1 801,5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232,0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114,8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добавленную стоимость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768,0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803,3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35,3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6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при упрощенной системе налогообложения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116,9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135,0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115,4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59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с ИП и иных физических лиц</a:t>
                      </a: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59,5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111,9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налог для сельхозпроизводителей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56,7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77,0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20,3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135,8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137,7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85,8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-51,9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62,3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недвижимость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1 003,9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253,4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-750,5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добычу (изъятие) природных ресурсов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115,5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85,3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источники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92,2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23,5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25,5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349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535,1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573,5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38,4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06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Проценты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уплачиваемые банками за пользование средствами бюджета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17,7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12,1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68,4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перечисления части прибыли унитарных предприятий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38,2               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5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Компенсации расходов государства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290,3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283,0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-7,3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97,5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306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 за совершение иных административных правонарушений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21,7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78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167,2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271,6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5173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СОБСТВЕННЫЕ ДОХОДЫ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4 455,0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3 918,1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-536,9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54" marR="8854" marT="8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97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8172400" cy="720080"/>
          </a:xfrm>
        </p:spPr>
        <p:txBody>
          <a:bodyPr anchor="ctr">
            <a:norm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>
                <a:solidFill>
                  <a:srgbClr val="3366FF"/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поступления платежей </a:t>
            </a:r>
            <a:b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от основных </a:t>
            </a:r>
            <a:r>
              <a:rPr lang="ru-RU" sz="2000" b="1" i="1" dirty="0" err="1" smtClean="0">
                <a:solidFill>
                  <a:srgbClr val="3366FF"/>
                </a:solidFill>
                <a:effectLst/>
                <a:latin typeface="Times New Roman" pitchFamily="18" charset="0"/>
              </a:rPr>
              <a:t>бюджетообразующих</a:t>
            </a: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предприятий района</a:t>
            </a:r>
            <a:endParaRPr lang="ru-RU" sz="2800" i="1" dirty="0">
              <a:solidFill>
                <a:srgbClr val="3366FF"/>
              </a:solidFill>
              <a:effectLst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5140794"/>
              </p:ext>
            </p:extLst>
          </p:nvPr>
        </p:nvGraphicFramePr>
        <p:xfrm>
          <a:off x="1043608" y="1124742"/>
          <a:ext cx="7992888" cy="4968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05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32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531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31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044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плательщика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 доходов, тыс.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кв. 2019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(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1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сопост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кв. 2020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«Белорусский цементный завод»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1 402,5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-982,8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№1 «</a:t>
                      </a:r>
                      <a:r>
                        <a:rPr lang="ru-RU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Цемагро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ОАО «Белорусский цементный завод»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ГЛХУ «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Костюковичский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лесхоз»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№1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Цемремонт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ГП «Управляющая компания холдинга БЦК»  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4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№2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ЦемАвто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ГП «Управляющая компания холдинга БЦК»  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№3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Цемстройремонт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ГП «Управляющая компания холдинга БЦК»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УКПП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Костюковичский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жилкоммунхоз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1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ГУКДСП «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Костюковичская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ПМК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№260»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11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Костюковичское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райпо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1175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бюджетообразующим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предприятиям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2 096,5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1 131,8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-964,7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1175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2 358,5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2 786,3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36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району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3 918,1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-536,9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35" marR="8535" marT="85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47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8028384" cy="648072"/>
          </a:xfrm>
        </p:spPr>
        <p:txBody>
          <a:bodyPr anchor="ctr">
            <a:normAutofit fontScale="90000"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расходов бюджета </a:t>
            </a:r>
            <a:r>
              <a:rPr lang="ru-RU" sz="2000" b="1" dirty="0" err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Костюковичского</a:t>
            </a:r>
            <a: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за первый квартал 2020 г.   </a:t>
            </a:r>
            <a:r>
              <a:rPr lang="ru-RU" sz="2800" b="1" i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3366FF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645516646"/>
              </p:ext>
            </p:extLst>
          </p:nvPr>
        </p:nvGraphicFramePr>
        <p:xfrm>
          <a:off x="1115616" y="1124744"/>
          <a:ext cx="7489825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335139020"/>
              </p:ext>
            </p:extLst>
          </p:nvPr>
        </p:nvGraphicFramePr>
        <p:xfrm>
          <a:off x="359024" y="1052736"/>
          <a:ext cx="8784976" cy="546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763788188"/>
              </p:ext>
            </p:extLst>
          </p:nvPr>
        </p:nvGraphicFramePr>
        <p:xfrm>
          <a:off x="1259632" y="1052736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1403648" y="4248368"/>
            <a:ext cx="3375992" cy="43204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rgbClr val="3366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Всего расходы: 11 022,0 тыс. руб.</a:t>
            </a:r>
            <a:endParaRPr lang="ru-RU" sz="1600" b="1" dirty="0">
              <a:solidFill>
                <a:srgbClr val="3366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8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15616" y="44624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3366FF"/>
                </a:solidFill>
                <a:latin typeface="Times New Roman" pitchFamily="18" charset="0"/>
              </a:rPr>
              <a:t>Кредиторская задолженность организаций района 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3366FF"/>
                </a:solidFill>
                <a:latin typeface="Times New Roman" pitchFamily="18" charset="0"/>
              </a:rPr>
              <a:t>на 1 апреля 2020 г</a:t>
            </a:r>
            <a:r>
              <a:rPr lang="ru-RU" sz="2400" b="1" i="1" dirty="0">
                <a:solidFill>
                  <a:srgbClr val="3366FF"/>
                </a:solidFill>
                <a:latin typeface="Times New Roman" pitchFamily="18" charset="0"/>
              </a:rPr>
              <a:t>. </a:t>
            </a:r>
            <a:r>
              <a:rPr lang="ru-RU" sz="1800" b="1" i="1" dirty="0">
                <a:solidFill>
                  <a:srgbClr val="3366FF"/>
                </a:solidFill>
                <a:latin typeface="Times New Roman" pitchFamily="18" charset="0"/>
              </a:rPr>
              <a:t>(тыс. руб</a:t>
            </a:r>
            <a:r>
              <a:rPr lang="ru-RU" sz="1800" b="1" i="1" dirty="0" smtClean="0">
                <a:solidFill>
                  <a:srgbClr val="3366FF"/>
                </a:solidFill>
                <a:latin typeface="Times New Roman" pitchFamily="18" charset="0"/>
              </a:rPr>
              <a:t>.)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99374921"/>
              </p:ext>
            </p:extLst>
          </p:nvPr>
        </p:nvGraphicFramePr>
        <p:xfrm>
          <a:off x="1619672" y="908720"/>
          <a:ext cx="705678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852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0"/>
            <a:ext cx="8064896" cy="1628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Погашение задолженности по выданным ссудам        </a:t>
            </a:r>
            <a:b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и штрафным санкциям за несвоевременный </a:t>
            </a:r>
            <a:r>
              <a:rPr lang="ru-RU" sz="2000" b="1" i="1" smtClean="0">
                <a:solidFill>
                  <a:srgbClr val="3366FF"/>
                </a:solidFill>
                <a:effectLst/>
                <a:latin typeface="Times New Roman" pitchFamily="18" charset="0"/>
              </a:rPr>
              <a:t>возврат  ссуд</a:t>
            </a: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в разрезе предприятий агропромышленного комплекса </a:t>
            </a:r>
            <a:b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за первый квартал 2020 года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6265255"/>
              </p:ext>
            </p:extLst>
          </p:nvPr>
        </p:nvGraphicFramePr>
        <p:xfrm>
          <a:off x="1115616" y="1880429"/>
          <a:ext cx="7848871" cy="4135864"/>
        </p:xfrm>
        <a:graphic>
          <a:graphicData uri="http://schemas.openxmlformats.org/drawingml/2006/table">
            <a:tbl>
              <a:tblPr/>
              <a:tblGrid>
                <a:gridCol w="1474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1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508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Просро-ченная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ность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бюджетным ссудам (основной долг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01.01.2020,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рублей</a:t>
                      </a: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Просро-ченная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ность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бюджетным ссудам (основной долг)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01.04.2020,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рублей</a:t>
                      </a: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просро-ченной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основному долгу,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ность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штрафным санкциям за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несвоевремен-ный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возврат бюджетных ссуд на 01.01.2020,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ность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штрафным санкциям за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несвоевремен-ный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возврат бюджетных ссуд на 01.04.2020, 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задолжен-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штрафным санкциям за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несвоевремен-ный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возврат бюджетных ссуд,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КСУП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Демидовичский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КСУП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Мошевое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Агро»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КСУП 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Селецкое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7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КФХ «Крапивня»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95" marR="8395" marT="8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8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69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6012</TotalTime>
  <Words>663</Words>
  <Application>Microsoft Office PowerPoint</Application>
  <PresentationFormat>Экран (4:3)</PresentationFormat>
  <Paragraphs>240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Солнцестояние</vt:lpstr>
      <vt:lpstr>1_Солнцестояние</vt:lpstr>
      <vt:lpstr>Об  исполнении бюджета Костюковичского района  за первый квартал  2020 года</vt:lpstr>
      <vt:lpstr>Исполнение бюджета Костюковичского района  за  первый квартал 2020 года</vt:lpstr>
      <vt:lpstr> Собственные доходы консолидированного бюджета  Костюковичского района </vt:lpstr>
      <vt:lpstr>Анализ поступления платежей  от основных бюджетообразующих предприятий района</vt:lpstr>
      <vt:lpstr> Структура расходов бюджета Костюковичского района  за первый квартал 2020 г.    </vt:lpstr>
      <vt:lpstr>Слайд 6</vt:lpstr>
      <vt:lpstr>Погашение задолженности по выданным ссудам         и штрафным санкциям за несвоевременный возврат  ссуд  в разрезе предприятий агропромышленного комплекса  за первый квартал 2020 года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817</cp:revision>
  <cp:lastPrinted>2020-04-15T05:37:29Z</cp:lastPrinted>
  <dcterms:created xsi:type="dcterms:W3CDTF">2015-12-27T14:26:40Z</dcterms:created>
  <dcterms:modified xsi:type="dcterms:W3CDTF">2020-04-29T13:17:25Z</dcterms:modified>
</cp:coreProperties>
</file>